
<file path=[Content_Types].xml><?xml version="1.0" encoding="utf-8"?>
<Types xmlns="http://schemas.openxmlformats.org/package/2006/content-types">
  <Override PartName="/ppt/slides/slide12.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Default Extension="gif" ContentType="image/gif"/>
  <Default Extension="pdf" ContentType="application/pdf"/>
  <Override PartName="/ppt/notesSlides/notesSlide14.xml" ContentType="application/vnd.openxmlformats-officedocument.presentationml.notesSlide+xml"/>
  <Override PartName="/ppt/slides/slide22.xml" ContentType="application/vnd.openxmlformats-officedocument.presentationml.slide+xml"/>
  <Override PartName="/ppt/slides/slide28.xml" ContentType="application/vnd.openxmlformats-officedocument.presentationml.slide+xml"/>
  <Override PartName="/ppt/theme/theme2.xml" ContentType="application/vnd.openxmlformats-officedocument.theme+xml"/>
  <Override PartName="/ppt/slides/slide2.xml" ContentType="application/vnd.openxmlformats-officedocument.presentationml.slide+xml"/>
  <Override PartName="/ppt/notesSlides/notesSlide11.xml" ContentType="application/vnd.openxmlformats-officedocument.presentationml.notesSlide+xml"/>
  <Override PartName="/ppt/slides/slide30.xml" ContentType="application/vnd.openxmlformats-officedocument.presentationml.slide+xml"/>
  <Override PartName="/ppt/notesSlides/notesSlide9.xml" ContentType="application/vnd.openxmlformats-officedocument.presentationml.notesSlide+xml"/>
  <Override PartName="/ppt/slides/slide35.xml" ContentType="application/vnd.openxmlformats-officedocument.presentationml.slide+xml"/>
  <Override PartName="/docProps/app.xml" ContentType="application/vnd.openxmlformats-officedocument.extended-properties+xml"/>
  <Override PartName="/ppt/slides/slide42.xml" ContentType="application/vnd.openxmlformats-officedocument.presentationml.slide+xml"/>
  <Override PartName="/ppt/slides/slide36.xml" ContentType="application/vnd.openxmlformats-officedocument.presentationml.slide+xml"/>
  <Override PartName="/ppt/slides/slide11.xml" ContentType="application/vnd.openxmlformats-officedocument.presentationml.slide+xml"/>
  <Override PartName="/ppt/slides/slide18.xml" ContentType="application/vnd.openxmlformats-officedocument.presentationml.slide+xml"/>
  <Override PartName="/ppt/slides/slide45.xml" ContentType="application/vnd.openxmlformats-officedocument.presentationml.slide+xml"/>
  <Override PartName="/ppt/slideLayouts/slideLayout3.xml" ContentType="application/vnd.openxmlformats-officedocument.presentationml.slideLayout+xml"/>
  <Override PartName="/ppt/slides/slide21.xml" ContentType="application/vnd.openxmlformats-officedocument.presentationml.slide+xml"/>
  <Override PartName="/ppt/slideLayouts/slideLayout5.xml" ContentType="application/vnd.openxmlformats-officedocument.presentationml.slideLayout+xml"/>
  <Override PartName="/ppt/slides/slide23.xml" ContentType="application/vnd.openxmlformats-officedocument.presentationml.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slides/slide26.xml" ContentType="application/vnd.openxmlformats-officedocument.presentationml.slide+xml"/>
  <Override PartName="/ppt/slideMasters/slideMaster1.xml" ContentType="application/vnd.openxmlformats-officedocument.presentationml.slideMaster+xml"/>
  <Override PartName="/ppt/viewProps.xml" ContentType="application/vnd.openxmlformats-officedocument.presentationml.viewProps+xml"/>
  <Override PartName="/ppt/notesSlides/notesSlide7.xml" ContentType="application/vnd.openxmlformats-officedocument.presentationml.notesSlide+xml"/>
  <Override PartName="/ppt/slides/slide25.xml" ContentType="application/vnd.openxmlformats-officedocument.presentationml.slide+xml"/>
  <Override PartName="/ppt/notesSlides/notesSlide4.xml" ContentType="application/vnd.openxmlformats-officedocument.presentationml.notesSlide+xml"/>
  <Override PartName="/ppt/slides/slide13.xml" ContentType="application/vnd.openxmlformats-officedocument.presentationml.slide+xml"/>
  <Override PartName="/ppt/slides/slide40.xml" ContentType="application/vnd.openxmlformats-officedocument.presentationml.slide+xml"/>
  <Override PartName="/ppt/slides/slide14.xml" ContentType="application/vnd.openxmlformats-officedocument.presentationml.slide+xml"/>
  <Override PartName="/ppt/embeddings/oleObject1.bin" ContentType="application/vnd.openxmlformats-officedocument.oleObject"/>
  <Override PartName="/ppt/slides/slide34.xml" ContentType="application/vnd.openxmlformats-officedocument.presentationml.slide+xml"/>
  <Override PartName="/ppt/slides/slide44.xml" ContentType="application/vnd.openxmlformats-officedocument.presentationml.slide+xml"/>
  <Default Extension="pict" ContentType="image/pict"/>
  <Override PartName="/ppt/notesSlides/notesSlide6.xml" ContentType="application/vnd.openxmlformats-officedocument.presentationml.notesSlide+xml"/>
  <Override PartName="/ppt/slides/slide20.xml" ContentType="application/vnd.openxmlformats-officedocument.presentationml.slide+xml"/>
  <Override PartName="/ppt/slides/slide17.xml" ContentType="application/vnd.openxmlformats-officedocument.presentationml.slide+xml"/>
  <Override PartName="/ppt/notesSlides/notesSlide12.xml" ContentType="application/vnd.openxmlformats-officedocument.presentationml.notesSlide+xml"/>
  <Override PartName="/ppt/slideLayouts/slideLayout4.xml" ContentType="application/vnd.openxmlformats-officedocument.presentationml.slideLayout+xml"/>
  <Override PartName="/ppt/notesSlides/notesSlide5.xml" ContentType="application/vnd.openxmlformats-officedocument.presentationml.notesSlide+xml"/>
  <Override PartName="/ppt/slideLayouts/slideLayout2.xml" ContentType="application/vnd.openxmlformats-officedocument.presentationml.slideLayout+xml"/>
  <Override PartName="/ppt/notesSlides/notesSlide13.xml" ContentType="application/vnd.openxmlformats-officedocument.presentationml.notesSlide+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slides/slide43.xml" ContentType="application/vnd.openxmlformats-officedocument.presentationml.slide+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Default Extension="emf" ContentType="image/x-emf"/>
  <Override PartName="/ppt/slides/slide5.xml" ContentType="application/vnd.openxmlformats-officedocument.presentationml.slide+xml"/>
  <Override PartName="/ppt/slides/slide37.xml" ContentType="application/vnd.openxmlformats-officedocument.presentationml.slide+xml"/>
  <Override PartName="/ppt/slides/slide10.xml" ContentType="application/vnd.openxmlformats-officedocument.presentationml.slide+xml"/>
  <Override PartName="/ppt/slideLayouts/slideLayout7.xml" ContentType="application/vnd.openxmlformats-officedocument.presentationml.slideLayout+xml"/>
  <Override PartName="/ppt/slides/slide33.xml" ContentType="application/vnd.openxmlformats-officedocument.presentationml.slide+xml"/>
  <Override PartName="/ppt/slideLayouts/slideLayout14.xml" ContentType="application/vnd.openxmlformats-officedocument.presentationml.slideLayout+xml"/>
  <Override PartName="/ppt/presProps.xml" ContentType="application/vnd.openxmlformats-officedocument.presentationml.presProps+xml"/>
  <Default Extension="jpeg" ContentType="image/jpeg"/>
  <Default Extension="vml" ContentType="application/vnd.openxmlformats-officedocument.vmlDrawing"/>
  <Default Extension="png" ContentType="image/png"/>
  <Override PartName="/ppt/slides/slide3.xml" ContentType="application/vnd.openxmlformats-officedocument.presentationml.slide+xml"/>
  <Override PartName="/ppt/slides/slide4.xml" ContentType="application/vnd.openxmlformats-officedocument.presentationml.slide+xml"/>
  <Override PartName="/ppt/slides/slide27.xml" ContentType="application/vnd.openxmlformats-officedocument.presentationml.slide+xml"/>
  <Override PartName="/ppt/slideLayouts/slideLayout11.xml" ContentType="application/vnd.openxmlformats-officedocument.presentationml.slideLayout+xml"/>
  <Override PartName="/ppt/notesSlides/notesSlide8.xml" ContentType="application/vnd.openxmlformats-officedocument.presentationml.notesSlide+xml"/>
  <Override PartName="/docProps/core.xml" ContentType="application/vnd.openxmlformats-package.core-properties+xml"/>
  <Override PartName="/ppt/slideLayouts/slideLayout16.xml" ContentType="application/vnd.openxmlformats-officedocument.presentationml.slideLayout+xml"/>
  <Override PartName="/ppt/slideLayouts/slideLayout13.xml" ContentType="application/vnd.openxmlformats-officedocument.presentationml.slideLayout+xml"/>
  <Override PartName="/ppt/slides/slide8.xml" ContentType="application/vnd.openxmlformats-officedocument.presentationml.slide+xml"/>
  <Override PartName="/ppt/slides/slide31.xml" ContentType="application/vnd.openxmlformats-officedocument.presentationml.slide+xml"/>
  <Override PartName="/ppt/slides/slide15.xml" ContentType="application/vnd.openxmlformats-officedocument.presentationml.slide+xml"/>
  <Default Extension="bin" ContentType="application/vnd.openxmlformats-officedocument.presentationml.printerSettings"/>
  <Override PartName="/ppt/slideLayouts/slideLayout15.xml" ContentType="application/vnd.openxmlformats-officedocument.presentationml.slideLayout+xml"/>
  <Override PartName="/ppt/notesSlides/notesSlide10.xml" ContentType="application/vnd.openxmlformats-officedocument.presentationml.notesSlide+xml"/>
  <Override PartName="/ppt/slides/slide9.xml" ContentType="application/vnd.openxmlformats-officedocument.presentationml.slide+xml"/>
  <Default Extension="rels" ContentType="application/vnd.openxmlformats-package.relationships+xml"/>
  <Override PartName="/ppt/slides/slide24.xml" ContentType="application/vnd.openxmlformats-officedocument.presentationml.slide+xml"/>
  <Override PartName="/ppt/slides/slide39.xml" ContentType="application/vnd.openxmlformats-officedocument.presentationml.slide+xml"/>
  <Override PartName="/ppt/slides/slide32.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Override PartName="/ppt/slides/slide38.xml" ContentType="application/vnd.openxmlformats-officedocument.presentationml.slide+xml"/>
  <Override PartName="/ppt/slideLayouts/slideLayout12.xml" ContentType="application/vnd.openxmlformats-officedocument.presentationml.slideLayout+xml"/>
  <Override PartName="/ppt/slides/slide19.xml" ContentType="application/vnd.openxmlformats-officedocument.presentationml.slide+xml"/>
  <Override PartName="/ppt/slides/slide41.xml" ContentType="application/vnd.openxmlformats-officedocument.presentationml.slide+xml"/>
  <Override PartName="/ppt/slides/slide29.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47"/>
  </p:notesMasterIdLst>
  <p:sldIdLst>
    <p:sldId id="256" r:id="rId2"/>
    <p:sldId id="303" r:id="rId3"/>
    <p:sldId id="307" r:id="rId4"/>
    <p:sldId id="304" r:id="rId5"/>
    <p:sldId id="272" r:id="rId6"/>
    <p:sldId id="300" r:id="rId7"/>
    <p:sldId id="301" r:id="rId8"/>
    <p:sldId id="302" r:id="rId9"/>
    <p:sldId id="257" r:id="rId10"/>
    <p:sldId id="258" r:id="rId11"/>
    <p:sldId id="259" r:id="rId12"/>
    <p:sldId id="260" r:id="rId13"/>
    <p:sldId id="261" r:id="rId14"/>
    <p:sldId id="263" r:id="rId15"/>
    <p:sldId id="264" r:id="rId16"/>
    <p:sldId id="306" r:id="rId17"/>
    <p:sldId id="305" r:id="rId18"/>
    <p:sldId id="262" r:id="rId19"/>
    <p:sldId id="265" r:id="rId20"/>
    <p:sldId id="266" r:id="rId21"/>
    <p:sldId id="270" r:id="rId22"/>
    <p:sldId id="271" r:id="rId23"/>
    <p:sldId id="267" r:id="rId24"/>
    <p:sldId id="268" r:id="rId25"/>
    <p:sldId id="269" r:id="rId26"/>
    <p:sldId id="294" r:id="rId27"/>
    <p:sldId id="292" r:id="rId28"/>
    <p:sldId id="293" r:id="rId29"/>
    <p:sldId id="274" r:id="rId30"/>
    <p:sldId id="277" r:id="rId31"/>
    <p:sldId id="278" r:id="rId32"/>
    <p:sldId id="273" r:id="rId33"/>
    <p:sldId id="275" r:id="rId34"/>
    <p:sldId id="276" r:id="rId35"/>
    <p:sldId id="287" r:id="rId36"/>
    <p:sldId id="288" r:id="rId37"/>
    <p:sldId id="290" r:id="rId38"/>
    <p:sldId id="289" r:id="rId39"/>
    <p:sldId id="296" r:id="rId40"/>
    <p:sldId id="295" r:id="rId41"/>
    <p:sldId id="291" r:id="rId42"/>
    <p:sldId id="299" r:id="rId43"/>
    <p:sldId id="308" r:id="rId44"/>
    <p:sldId id="309" r:id="rId45"/>
    <p:sldId id="297" r:id="rId4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p:cViewPr varScale="1">
        <p:scale>
          <a:sx n="89" d="100"/>
          <a:sy n="89" d="100"/>
        </p:scale>
        <p:origin x="-904" y="-11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39" Type="http://schemas.openxmlformats.org/officeDocument/2006/relationships/slide" Target="slides/slide38.xml"/><Relationship Id="rId7" Type="http://schemas.openxmlformats.org/officeDocument/2006/relationships/slide" Target="slides/slide6.xml"/><Relationship Id="rId43" Type="http://schemas.openxmlformats.org/officeDocument/2006/relationships/slide" Target="slides/slide42.xml"/><Relationship Id="rId25" Type="http://schemas.openxmlformats.org/officeDocument/2006/relationships/slide" Target="slides/slide24.xml"/><Relationship Id="rId10" Type="http://schemas.openxmlformats.org/officeDocument/2006/relationships/slide" Target="slides/slide9.xml"/><Relationship Id="rId50" Type="http://schemas.openxmlformats.org/officeDocument/2006/relationships/viewProps" Target="viewProps.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27" Type="http://schemas.openxmlformats.org/officeDocument/2006/relationships/slide" Target="slides/slide26.xml"/><Relationship Id="rId14" Type="http://schemas.openxmlformats.org/officeDocument/2006/relationships/slide" Target="slides/slide13.xml"/><Relationship Id="rId4" Type="http://schemas.openxmlformats.org/officeDocument/2006/relationships/slide" Target="slides/slide3.xml"/><Relationship Id="rId28" Type="http://schemas.openxmlformats.org/officeDocument/2006/relationships/slide" Target="slides/slide27.xml"/><Relationship Id="rId45" Type="http://schemas.openxmlformats.org/officeDocument/2006/relationships/slide" Target="slides/slide44.xml"/><Relationship Id="rId42" Type="http://schemas.openxmlformats.org/officeDocument/2006/relationships/slide" Target="slides/slide41.xml"/><Relationship Id="rId6" Type="http://schemas.openxmlformats.org/officeDocument/2006/relationships/slide" Target="slides/slide5.xml"/><Relationship Id="rId49" Type="http://schemas.openxmlformats.org/officeDocument/2006/relationships/presProps" Target="presProps.xml"/><Relationship Id="rId44" Type="http://schemas.openxmlformats.org/officeDocument/2006/relationships/slide" Target="slides/slide43.xml"/><Relationship Id="rId19" Type="http://schemas.openxmlformats.org/officeDocument/2006/relationships/slide" Target="slides/slide18.xml"/><Relationship Id="rId38" Type="http://schemas.openxmlformats.org/officeDocument/2006/relationships/slide" Target="slides/slide37.xml"/><Relationship Id="rId20" Type="http://schemas.openxmlformats.org/officeDocument/2006/relationships/slide" Target="slides/slide19.xml"/><Relationship Id="rId2" Type="http://schemas.openxmlformats.org/officeDocument/2006/relationships/slide" Target="slides/slide1.xml"/><Relationship Id="rId46" Type="http://schemas.openxmlformats.org/officeDocument/2006/relationships/slide" Target="slides/slide45.xml"/><Relationship Id="rId35" Type="http://schemas.openxmlformats.org/officeDocument/2006/relationships/slide" Target="slides/slide34.xml"/><Relationship Id="rId51" Type="http://schemas.openxmlformats.org/officeDocument/2006/relationships/theme" Target="theme/theme1.xml"/><Relationship Id="rId31" Type="http://schemas.openxmlformats.org/officeDocument/2006/relationships/slide" Target="slides/slide30.xml"/><Relationship Id="rId34" Type="http://schemas.openxmlformats.org/officeDocument/2006/relationships/slide" Target="slides/slide33.xml"/><Relationship Id="rId40" Type="http://schemas.openxmlformats.org/officeDocument/2006/relationships/slide" Target="slides/slide39.xml"/><Relationship Id="rId36" Type="http://schemas.openxmlformats.org/officeDocument/2006/relationships/slide" Target="slides/slide35.xml"/><Relationship Id="rId1" Type="http://schemas.openxmlformats.org/officeDocument/2006/relationships/slideMaster" Target="slideMasters/slideMaster1.xml"/><Relationship Id="rId24" Type="http://schemas.openxmlformats.org/officeDocument/2006/relationships/slide" Target="slides/slide23.xml"/><Relationship Id="rId47" Type="http://schemas.openxmlformats.org/officeDocument/2006/relationships/notesMaster" Target="notesMasters/notesMaster1.xml"/><Relationship Id="rId48" Type="http://schemas.openxmlformats.org/officeDocument/2006/relationships/printerSettings" Target="printerSettings/printerSettings1.bin"/><Relationship Id="rId8" Type="http://schemas.openxmlformats.org/officeDocument/2006/relationships/slide" Target="slides/slide7.xml"/><Relationship Id="rId13" Type="http://schemas.openxmlformats.org/officeDocument/2006/relationships/slide" Target="slides/slide12.xml"/><Relationship Id="rId32" Type="http://schemas.openxmlformats.org/officeDocument/2006/relationships/slide" Target="slides/slide31.xml"/><Relationship Id="rId37" Type="http://schemas.openxmlformats.org/officeDocument/2006/relationships/slide" Target="slides/slide36.xml"/><Relationship Id="rId52" Type="http://schemas.openxmlformats.org/officeDocument/2006/relationships/tableStyles" Target="tableStyles.xml"/><Relationship Id="rId12" Type="http://schemas.openxmlformats.org/officeDocument/2006/relationships/slide" Target="slides/slide11.xml"/><Relationship Id="rId3" Type="http://schemas.openxmlformats.org/officeDocument/2006/relationships/slide" Target="slides/slide2.xml"/><Relationship Id="rId23" Type="http://schemas.openxmlformats.org/officeDocument/2006/relationships/slide" Target="slides/slide22.xml"/><Relationship Id="rId26" Type="http://schemas.openxmlformats.org/officeDocument/2006/relationships/slide" Target="slides/slide25.xml"/><Relationship Id="rId30" Type="http://schemas.openxmlformats.org/officeDocument/2006/relationships/slide" Target="slides/slide29.xml"/><Relationship Id="rId11" Type="http://schemas.openxmlformats.org/officeDocument/2006/relationships/slide" Target="slides/slide10.xml"/><Relationship Id="rId29" Type="http://schemas.openxmlformats.org/officeDocument/2006/relationships/slide" Target="slides/slide28.xml"/><Relationship Id="rId16" Type="http://schemas.openxmlformats.org/officeDocument/2006/relationships/slide" Target="slides/slide15.xml"/><Relationship Id="rId33" Type="http://schemas.openxmlformats.org/officeDocument/2006/relationships/slide" Target="slides/slide32.xml"/><Relationship Id="rId41" Type="http://schemas.openxmlformats.org/officeDocument/2006/relationships/slide" Target="slides/slide40.xml"/><Relationship Id="rId5" Type="http://schemas.openxmlformats.org/officeDocument/2006/relationships/slide" Target="slides/slide4.xml"/><Relationship Id="rId15" Type="http://schemas.openxmlformats.org/officeDocument/2006/relationships/slide" Target="slides/slide14.xml"/><Relationship Id="rId22" Type="http://schemas.openxmlformats.org/officeDocument/2006/relationships/slide" Target="slides/slide21.xml"/><Relationship Id="rId21" Type="http://schemas.openxmlformats.org/officeDocument/2006/relationships/slide" Target="slides/slide2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ict"/></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pict"/></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2FC5EEC-3CD8-E54B-967C-58DC2AC63999}" type="datetimeFigureOut">
              <a:rPr lang="en-US" smtClean="0"/>
              <a:pPr/>
              <a:t>7/28/10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1656F22-E8E1-2141-A92A-2AA0429F61F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208898" name="Rectangle 1026"/>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08899" name="Text Box 1027"/>
          <p:cNvSpPr txBox="1">
            <a:spLocks noChangeArrowheads="1"/>
          </p:cNvSpPr>
          <p:nvPr>
            <p:ph type="body" idx="1"/>
          </p:nvPr>
        </p:nvSpPr>
        <p:spPr bwMode="auto">
          <a:xfrm>
            <a:off x="686361" y="4343978"/>
            <a:ext cx="5485279" cy="4114512"/>
          </a:xfrm>
          <a:prstGeom prst="rect">
            <a:avLst/>
          </a:prstGeom>
          <a:noFill/>
          <a:ln>
            <a:miter lim="800000"/>
            <a:headEnd/>
            <a:tailEnd/>
          </a:ln>
        </p:spPr>
        <p:txBody>
          <a:bodyPr wrap="none" lIns="91429" tIns="45714" rIns="91429" bIns="45714" anchor="ctr">
            <a:prstTxWarp prst="textNoShape">
              <a:avLst/>
            </a:prstTxWarp>
          </a:bodyPr>
          <a:lstStyle/>
          <a:p>
            <a:endParaRPr lang="pt-B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21506" name="Rectangle 10"/>
          <p:cNvSpPr>
            <a:spLocks noGrp="1" noChangeArrowheads="1"/>
          </p:cNvSpPr>
          <p:nvPr>
            <p:ph type="sldNum" sz="quarter"/>
          </p:nvPr>
        </p:nvSpPr>
        <p:spPr>
          <a:noFill/>
        </p:spPr>
        <p:txBody>
          <a:bodyPr/>
          <a:lstStyle/>
          <a:p>
            <a:pPr>
              <a:buFont typeface="Arial" charset="0"/>
              <a:buNone/>
            </a:pPr>
            <a:fld id="{2584A317-141D-4245-BD9D-C20AEE6F9BBD}" type="slidenum">
              <a:rPr lang="en-GB">
                <a:latin typeface="Arial" charset="0"/>
                <a:ea typeface="DejaVu Sans" pitchFamily="34" charset="2"/>
                <a:cs typeface="DejaVu Sans" pitchFamily="34" charset="2"/>
              </a:rPr>
              <a:pPr>
                <a:buFont typeface="Arial" charset="0"/>
                <a:buNone/>
              </a:pPr>
              <a:t>30</a:t>
            </a:fld>
            <a:endParaRPr lang="en-GB">
              <a:latin typeface="Arial" charset="0"/>
              <a:ea typeface="DejaVu Sans" pitchFamily="34" charset="2"/>
              <a:cs typeface="DejaVu Sans" pitchFamily="34" charset="2"/>
            </a:endParaRPr>
          </a:p>
        </p:txBody>
      </p:sp>
      <p:sp>
        <p:nvSpPr>
          <p:cNvPr id="21507" name="Text Box 1"/>
          <p:cNvSpPr txBox="1">
            <a:spLocks noChangeArrowheads="1"/>
          </p:cNvSpPr>
          <p:nvPr/>
        </p:nvSpPr>
        <p:spPr bwMode="auto">
          <a:xfrm>
            <a:off x="1143000" y="685800"/>
            <a:ext cx="4568825" cy="3427413"/>
          </a:xfrm>
          <a:prstGeom prst="rect">
            <a:avLst/>
          </a:prstGeom>
          <a:solidFill>
            <a:srgbClr val="FFFFFF"/>
          </a:solidFill>
          <a:ln w="9525">
            <a:solidFill>
              <a:srgbClr val="000000"/>
            </a:solidFill>
            <a:miter lim="800000"/>
            <a:headEnd/>
            <a:tailEnd/>
          </a:ln>
        </p:spPr>
        <p:txBody>
          <a:bodyPr wrap="none" anchor="ctr">
            <a:prstTxWarp prst="textNoShape">
              <a:avLst/>
            </a:prstTxWarp>
          </a:bodyPr>
          <a:lstStyle/>
          <a:p>
            <a:endParaRPr lang="en-US"/>
          </a:p>
        </p:txBody>
      </p:sp>
      <p:sp>
        <p:nvSpPr>
          <p:cNvPr id="21508" name="Text Box 2"/>
          <p:cNvSpPr txBox="1">
            <a:spLocks noGrp="1" noChangeArrowheads="1"/>
          </p:cNvSpPr>
          <p:nvPr>
            <p:ph type="body"/>
          </p:nvPr>
        </p:nvSpPr>
        <p:spPr>
          <a:xfrm>
            <a:off x="685800" y="4343400"/>
            <a:ext cx="5481638" cy="4111625"/>
          </a:xfrm>
          <a:noFill/>
          <a:ln/>
        </p:spPr>
        <p:txBody>
          <a:bodyPr wrap="none" anchor="ctr"/>
          <a:lstStyle/>
          <a:p>
            <a:endParaRPr lang="en-US">
              <a:latin typeface="Times New Roman"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27650" name="Rectangle 10"/>
          <p:cNvSpPr>
            <a:spLocks noGrp="1" noChangeArrowheads="1"/>
          </p:cNvSpPr>
          <p:nvPr>
            <p:ph type="sldNum" sz="quarter"/>
          </p:nvPr>
        </p:nvSpPr>
        <p:spPr>
          <a:noFill/>
        </p:spPr>
        <p:txBody>
          <a:bodyPr/>
          <a:lstStyle/>
          <a:p>
            <a:pPr>
              <a:buFont typeface="Arial" charset="0"/>
              <a:buNone/>
            </a:pPr>
            <a:fld id="{7C2751C9-B798-8444-8510-DBB4D0638D06}" type="slidenum">
              <a:rPr lang="en-GB">
                <a:latin typeface="Arial" charset="0"/>
                <a:ea typeface="DejaVu Sans" pitchFamily="34" charset="2"/>
                <a:cs typeface="DejaVu Sans" pitchFamily="34" charset="2"/>
              </a:rPr>
              <a:pPr>
                <a:buFont typeface="Arial" charset="0"/>
                <a:buNone/>
              </a:pPr>
              <a:t>31</a:t>
            </a:fld>
            <a:endParaRPr lang="en-GB">
              <a:latin typeface="Arial" charset="0"/>
              <a:ea typeface="DejaVu Sans" pitchFamily="34" charset="2"/>
              <a:cs typeface="DejaVu Sans" pitchFamily="34" charset="2"/>
            </a:endParaRPr>
          </a:p>
        </p:txBody>
      </p:sp>
      <p:sp>
        <p:nvSpPr>
          <p:cNvPr id="27651" name="Text Box 1"/>
          <p:cNvSpPr txBox="1">
            <a:spLocks noChangeArrowheads="1"/>
          </p:cNvSpPr>
          <p:nvPr/>
        </p:nvSpPr>
        <p:spPr bwMode="auto">
          <a:xfrm>
            <a:off x="1209675" y="693738"/>
            <a:ext cx="4438650" cy="3429000"/>
          </a:xfrm>
          <a:prstGeom prst="rect">
            <a:avLst/>
          </a:prstGeom>
          <a:solidFill>
            <a:srgbClr val="FFFFFF"/>
          </a:solidFill>
          <a:ln w="9360">
            <a:solidFill>
              <a:srgbClr val="000000"/>
            </a:solidFill>
            <a:miter lim="800000"/>
            <a:headEnd/>
            <a:tailEnd/>
          </a:ln>
        </p:spPr>
        <p:txBody>
          <a:bodyPr wrap="none" anchor="ctr">
            <a:prstTxWarp prst="textNoShape">
              <a:avLst/>
            </a:prstTxWarp>
          </a:bodyPr>
          <a:lstStyle/>
          <a:p>
            <a:endParaRPr lang="en-US"/>
          </a:p>
        </p:txBody>
      </p:sp>
      <p:sp>
        <p:nvSpPr>
          <p:cNvPr id="27652" name="Text Box 2"/>
          <p:cNvSpPr txBox="1">
            <a:spLocks noGrp="1" noChangeArrowheads="1"/>
          </p:cNvSpPr>
          <p:nvPr>
            <p:ph type="body"/>
          </p:nvPr>
        </p:nvSpPr>
        <p:spPr>
          <a:xfrm>
            <a:off x="685800" y="4343400"/>
            <a:ext cx="5481638" cy="4111625"/>
          </a:xfrm>
          <a:noFill/>
          <a:ln/>
        </p:spPr>
        <p:txBody>
          <a:bodyPr wrap="none" anchor="ctr"/>
          <a:lstStyle/>
          <a:p>
            <a:endParaRPr lang="en-US">
              <a:latin typeface="Times New Roman"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228B1686-2863-BF4D-B48D-FF181F756698}" type="slidenum">
              <a:rPr lang="pt-BR"/>
              <a:pPr/>
              <a:t>32</a:t>
            </a:fld>
            <a:endParaRPr lang="pt-B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52226" name="Rectangle 8"/>
          <p:cNvSpPr>
            <a:spLocks noGrp="1" noChangeArrowheads="1"/>
          </p:cNvSpPr>
          <p:nvPr>
            <p:ph type="sldNum" sz="quarter" idx="5"/>
          </p:nvPr>
        </p:nvSpPr>
        <p:spPr>
          <a:noFill/>
        </p:spPr>
        <p:txBody>
          <a:bodyPr/>
          <a:lstStyle/>
          <a:p>
            <a:fld id="{49297174-DF8B-3047-B122-07986C57DB62}" type="slidenum">
              <a:rPr lang="en-GB"/>
              <a:pPr/>
              <a:t>34</a:t>
            </a:fld>
            <a:endParaRPr lang="en-GB"/>
          </a:p>
        </p:txBody>
      </p:sp>
      <p:sp>
        <p:nvSpPr>
          <p:cNvPr id="52227"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prstTxWarp prst="textNoShape">
              <a:avLst/>
            </a:prstTxWarp>
          </a:bodyPr>
          <a:lstStyle/>
          <a:p>
            <a:endParaRPr lang="en-GB">
              <a:latin typeface="Calibri" charset="0"/>
            </a:endParaRPr>
          </a:p>
        </p:txBody>
      </p:sp>
      <p:sp>
        <p:nvSpPr>
          <p:cNvPr id="52228" name="Rectangle 3"/>
          <p:cNvSpPr>
            <a:spLocks noGrp="1" noChangeArrowheads="1"/>
          </p:cNvSpPr>
          <p:nvPr>
            <p:ph type="body"/>
          </p:nvPr>
        </p:nvSpPr>
        <p:spPr>
          <a:xfrm>
            <a:off x="685800" y="4341813"/>
            <a:ext cx="5486400" cy="4114800"/>
          </a:xfrm>
          <a:noFill/>
          <a:ln/>
        </p:spPr>
        <p:txBody>
          <a:bodyPr wrap="none" anchor="ctr"/>
          <a:lstStyle/>
          <a:p>
            <a:pPr>
              <a:spcBef>
                <a:spcPct val="0"/>
              </a:spcBef>
            </a:pPr>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38913" name="Text Box 1"/>
          <p:cNvSpPr txBox="1">
            <a:spLocks noChangeArrowheads="1"/>
          </p:cNvSpPr>
          <p:nvPr/>
        </p:nvSpPr>
        <p:spPr bwMode="auto">
          <a:xfrm>
            <a:off x="1191005" y="878422"/>
            <a:ext cx="4475990" cy="3164760"/>
          </a:xfrm>
          <a:prstGeom prst="rect">
            <a:avLst/>
          </a:prstGeom>
          <a:solidFill>
            <a:srgbClr val="FFFFFF"/>
          </a:solidFill>
          <a:ln w="9525">
            <a:solidFill>
              <a:srgbClr val="000000"/>
            </a:solidFill>
            <a:miter lim="800000"/>
            <a:headEnd/>
            <a:tailEnd/>
          </a:ln>
          <a:effectLst/>
        </p:spPr>
        <p:txBody>
          <a:bodyPr wrap="none" lIns="80165" tIns="40083" rIns="80165" bIns="40083" anchor="ctr">
            <a:prstTxWarp prst="textNoShape">
              <a:avLst/>
            </a:prstTxWarp>
          </a:bodyPr>
          <a:lstStyle/>
          <a:p>
            <a:endParaRPr lang="en-US"/>
          </a:p>
        </p:txBody>
      </p:sp>
      <p:sp>
        <p:nvSpPr>
          <p:cNvPr id="38914" name="Text Box 2"/>
          <p:cNvSpPr txBox="1">
            <a:spLocks noChangeArrowheads="1"/>
          </p:cNvSpPr>
          <p:nvPr>
            <p:ph type="body"/>
          </p:nvPr>
        </p:nvSpPr>
        <p:spPr bwMode="auto">
          <a:xfrm>
            <a:off x="1061392" y="4350019"/>
            <a:ext cx="4740978" cy="3512328"/>
          </a:xfrm>
          <a:prstGeom prst="rect">
            <a:avLst/>
          </a:prstGeom>
          <a:noFill/>
          <a:ln>
            <a:round/>
            <a:headEnd/>
            <a:tailEnd/>
          </a:ln>
        </p:spPr>
        <p:txBody>
          <a:bodyPr wrap="none" anchor="ctr">
            <a:prstTxWarp prst="textNoShape">
              <a:avLst/>
            </a:prstTxWarp>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4613" y="8685335"/>
            <a:ext cx="2971800" cy="457200"/>
          </a:xfrm>
          <a:prstGeom prst="rect">
            <a:avLst/>
          </a:prstGeom>
          <a:ln/>
        </p:spPr>
        <p:txBody>
          <a:bodyPr lIns="90462" tIns="45231" rIns="90462" bIns="45231"/>
          <a:lstStyle/>
          <a:p>
            <a:fld id="{C0B05F88-622E-4EFF-912D-FD5F2FBAAB24}" type="slidenum">
              <a:rPr lang="en-GB"/>
              <a:pPr/>
              <a:t>9</a:t>
            </a:fld>
            <a:endParaRPr lang="en-GB" dirty="0"/>
          </a:p>
        </p:txBody>
      </p:sp>
      <p:sp>
        <p:nvSpPr>
          <p:cNvPr id="784386" name="Rectangle 2"/>
          <p:cNvSpPr>
            <a:spLocks noGrp="1" noRot="1" noChangeAspect="1" noChangeArrowheads="1" noTextEdit="1"/>
          </p:cNvSpPr>
          <p:nvPr>
            <p:ph type="sldImg"/>
          </p:nvPr>
        </p:nvSpPr>
        <p:spPr>
          <a:xfrm>
            <a:off x="1174750" y="711200"/>
            <a:ext cx="4535488" cy="3402013"/>
          </a:xfrm>
          <a:ln/>
        </p:spPr>
      </p:sp>
      <p:sp>
        <p:nvSpPr>
          <p:cNvPr id="784387" name="Rectangle 3"/>
          <p:cNvSpPr>
            <a:spLocks noGrp="1" noChangeArrowheads="1"/>
          </p:cNvSpPr>
          <p:nvPr>
            <p:ph type="body" idx="1"/>
          </p:nvPr>
        </p:nvSpPr>
        <p:spPr>
          <a:xfrm>
            <a:off x="938213" y="4327282"/>
            <a:ext cx="5008562" cy="4119196"/>
          </a:xfrm>
        </p:spPr>
        <p:txBody>
          <a:bodyPr/>
          <a:lstStyle/>
          <a:p>
            <a:r>
              <a:rPr lang="en-US" dirty="0"/>
              <a:t>Ocean data assimilation with 10-day window every 10 days. Forcing from ocean to atmosphere through SST+ocean currents (wave model), vice versa through P-E, wind stress, heat flux.</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a:xfrm>
            <a:off x="1296988" y="796925"/>
            <a:ext cx="4275137" cy="3205163"/>
          </a:xfrm>
          <a:ln/>
        </p:spPr>
      </p:sp>
      <p:sp>
        <p:nvSpPr>
          <p:cNvPr id="24579" name="Rectangle 3"/>
          <p:cNvSpPr>
            <a:spLocks noGrp="1" noChangeArrowheads="1"/>
          </p:cNvSpPr>
          <p:nvPr>
            <p:ph type="body" idx="1"/>
          </p:nvPr>
        </p:nvSpPr>
        <p:spPr>
          <a:noFill/>
          <a:ln w="9525"/>
        </p:spPr>
        <p:txBody>
          <a:bodyPr/>
          <a:lstStyle/>
          <a:p>
            <a:pPr eaLnBrk="1" hangingPunct="1"/>
            <a:r>
              <a:rPr lang="en-GB" dirty="0" smtClean="0"/>
              <a:t>The scores of the monthly forecast for MAM for day 12-18 and day 19-32. At both ranges the forecast is better than the persistence.</a:t>
            </a:r>
          </a:p>
          <a:p>
            <a:pPr eaLnBrk="1" hangingPunct="1"/>
            <a:r>
              <a:rPr lang="en-GB" dirty="0" smtClean="0"/>
              <a:t>The scores at 12-18 are sligthly lower the MAM2007 but this could just be due to variability of year to year.</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p>
            <a:fld id="{09ACAD93-3A6D-4846-B0AF-A6826D654FA7}" type="slidenum">
              <a:rPr lang="en-US" altLang="ja-JP"/>
              <a:pPr/>
              <a:t>21</a:t>
            </a:fld>
            <a:endParaRPr lang="en-US" altLang="ja-JP"/>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p:spPr>
        <p:txBody>
          <a:bodyPr/>
          <a:lstStyle/>
          <a:p>
            <a:pPr eaLnBrk="1" hangingPunct="1"/>
            <a:endParaRPr lang="ja-JP">
              <a:latin typeface="Century" charset="0"/>
              <a:ea typeface="平成明朝体W3" charset="-128"/>
              <a:cs typeface="平成明朝体W3"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DD9F7B70-C5E6-D341-8A96-F33F843A907B}" type="slidenum">
              <a:rPr lang="en-US" altLang="ja-JP"/>
              <a:pPr/>
              <a:t>22</a:t>
            </a:fld>
            <a:endParaRPr lang="en-US" altLang="ja-JP"/>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p:spPr>
        <p:txBody>
          <a:bodyPr/>
          <a:lstStyle/>
          <a:p>
            <a:pPr eaLnBrk="1" hangingPunct="1"/>
            <a:endParaRPr lang="ja-JP">
              <a:latin typeface="Times New Roman" charset="0"/>
              <a:ea typeface="ＭＳ Ｐ明朝"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p>
            <a:fld id="{DD8B1997-2DBC-D649-9F1C-A34415512CF8}" type="slidenum">
              <a:rPr lang="en-US" altLang="ja-JP"/>
              <a:pPr/>
              <a:t>23</a:t>
            </a:fld>
            <a:endParaRPr lang="en-US" altLang="ja-JP"/>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xfrm>
            <a:off x="914935" y="4342524"/>
            <a:ext cx="5028132" cy="4115969"/>
          </a:xfrm>
          <a:noFill/>
          <a:ln/>
        </p:spPr>
        <p:txBody>
          <a:bodyPr/>
          <a:lstStyle/>
          <a:p>
            <a:pPr eaLnBrk="1" hangingPunct="1"/>
            <a:endParaRPr lang="en-US" altLang="ja-JP">
              <a:latin typeface="Times New Roman" charset="0"/>
              <a:ea typeface="ＭＳ Ｐ明朝"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p>
            <a:fld id="{EB5AC7BA-7BA1-6D4A-A87E-546038D2C291}" type="slidenum">
              <a:rPr lang="en-US" altLang="ja-JP"/>
              <a:pPr/>
              <a:t>24</a:t>
            </a:fld>
            <a:endParaRPr lang="en-US" altLang="ja-JP"/>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p:spPr>
        <p:txBody>
          <a:bodyPr/>
          <a:lstStyle/>
          <a:p>
            <a:pPr eaLnBrk="1" hangingPunct="1"/>
            <a:endParaRPr lang="ja-JP">
              <a:latin typeface="Times New Roman" charset="0"/>
              <a:ea typeface="ＭＳ Ｐ明朝"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p>
            <a:fld id="{5DDB3065-C032-DB4C-B182-13EF0646DF06}" type="slidenum">
              <a:rPr lang="en-US" altLang="ja-JP"/>
              <a:pPr/>
              <a:t>25</a:t>
            </a:fld>
            <a:endParaRPr lang="en-US" altLang="ja-JP"/>
          </a:p>
        </p:txBody>
      </p:sp>
      <p:sp>
        <p:nvSpPr>
          <p:cNvPr id="13315" name="Rectangle 2"/>
          <p:cNvSpPr>
            <a:spLocks noGrp="1" noRot="1" noChangeAspect="1" noChangeArrowheads="1" noTextEdit="1"/>
          </p:cNvSpPr>
          <p:nvPr>
            <p:ph type="sldImg"/>
          </p:nvPr>
        </p:nvSpPr>
        <p:spPr>
          <a:xfrm>
            <a:off x="1143000" y="685800"/>
            <a:ext cx="4572000" cy="3429000"/>
          </a:xfrm>
          <a:ln/>
        </p:spPr>
      </p:sp>
      <p:sp>
        <p:nvSpPr>
          <p:cNvPr id="13316" name="Rectangle 3"/>
          <p:cNvSpPr>
            <a:spLocks noGrp="1" noChangeArrowheads="1"/>
          </p:cNvSpPr>
          <p:nvPr>
            <p:ph type="body" idx="1"/>
          </p:nvPr>
        </p:nvSpPr>
        <p:spPr>
          <a:xfrm>
            <a:off x="913332" y="4343985"/>
            <a:ext cx="5031336" cy="4114508"/>
          </a:xfrm>
          <a:noFill/>
          <a:ln/>
        </p:spPr>
        <p:txBody>
          <a:bodyPr/>
          <a:lstStyle/>
          <a:p>
            <a:pPr eaLnBrk="1" hangingPunct="1"/>
            <a:endParaRPr lang="ja-JP">
              <a:latin typeface="Times New Roman" charset="0"/>
              <a:ea typeface="ＭＳ Ｐ明朝"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x-none"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smtClean="0"/>
              <a:t>Click to edit Master subtitle style</a:t>
            </a:r>
            <a:endParaRPr lang="en-US"/>
          </a:p>
        </p:txBody>
      </p:sp>
      <p:sp>
        <p:nvSpPr>
          <p:cNvPr id="4" name="Date Placeholder 3"/>
          <p:cNvSpPr>
            <a:spLocks noGrp="1"/>
          </p:cNvSpPr>
          <p:nvPr>
            <p:ph type="dt" sz="half" idx="10"/>
          </p:nvPr>
        </p:nvSpPr>
        <p:spPr/>
        <p:txBody>
          <a:bodyPr/>
          <a:lstStyle/>
          <a:p>
            <a:fld id="{8D0444E2-11B3-364C-826C-5098D30F3991}" type="datetimeFigureOut">
              <a:rPr lang="en-US" smtClean="0"/>
              <a:pPr/>
              <a:t>7/28/10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2D2BB8-EE1A-9D4A-8E24-41315A9582E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10"/>
          </p:nvPr>
        </p:nvSpPr>
        <p:spPr/>
        <p:txBody>
          <a:bodyPr/>
          <a:lstStyle/>
          <a:p>
            <a:fld id="{8D0444E2-11B3-364C-826C-5098D30F3991}" type="datetimeFigureOut">
              <a:rPr lang="en-US" smtClean="0"/>
              <a:pPr/>
              <a:t>7/28/10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2D2BB8-EE1A-9D4A-8E24-41315A9582E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x-none"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10"/>
          </p:nvPr>
        </p:nvSpPr>
        <p:spPr/>
        <p:txBody>
          <a:bodyPr/>
          <a:lstStyle/>
          <a:p>
            <a:fld id="{8D0444E2-11B3-364C-826C-5098D30F3991}" type="datetimeFigureOut">
              <a:rPr lang="en-US" smtClean="0"/>
              <a:pPr/>
              <a:t>7/28/10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2D2BB8-EE1A-9D4A-8E24-41315A9582E9}"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49166" y="155575"/>
            <a:ext cx="8376138" cy="6096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168520" y="981075"/>
            <a:ext cx="4353657" cy="53736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62854" y="981075"/>
            <a:ext cx="4353658" cy="53736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49166" y="155575"/>
            <a:ext cx="8376138" cy="6096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168520" y="981075"/>
            <a:ext cx="4353657" cy="53736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62854" y="981075"/>
            <a:ext cx="4353658" cy="26098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62854" y="3743325"/>
            <a:ext cx="4353658" cy="26114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bl">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609600"/>
            <a:ext cx="7772400" cy="1143000"/>
          </a:xfrm>
        </p:spPr>
        <p:txBody>
          <a:bodyPr/>
          <a:lstStyle/>
          <a:p>
            <a:r>
              <a:rPr lang="ja-JP" altLang="en-US" smtClean="0"/>
              <a:t>マスタ タイトルの書式設定</a:t>
            </a:r>
            <a:endParaRPr lang="ja-JP" altLang="en-US"/>
          </a:p>
        </p:txBody>
      </p:sp>
      <p:sp>
        <p:nvSpPr>
          <p:cNvPr id="3" name="表プレースホルダ 2"/>
          <p:cNvSpPr>
            <a:spLocks noGrp="1"/>
          </p:cNvSpPr>
          <p:nvPr>
            <p:ph type="tbl" idx="1"/>
          </p:nvPr>
        </p:nvSpPr>
        <p:spPr>
          <a:xfrm>
            <a:off x="685800" y="1981200"/>
            <a:ext cx="7772400" cy="4114800"/>
          </a:xfrm>
        </p:spPr>
        <p:txBody>
          <a:bodyPr/>
          <a:lstStyle/>
          <a:p>
            <a:pPr lvl="0"/>
            <a:endParaRPr lang="ja-JP" altLang="en-US" noProof="0" smtClean="0"/>
          </a:p>
        </p:txBody>
      </p:sp>
      <p:sp>
        <p:nvSpPr>
          <p:cNvPr id="4" name="Rectangle 6"/>
          <p:cNvSpPr>
            <a:spLocks noGrp="1" noChangeArrowheads="1"/>
          </p:cNvSpPr>
          <p:nvPr>
            <p:ph type="dt" sz="half" idx="10"/>
          </p:nvPr>
        </p:nvSpPr>
        <p:spPr>
          <a:ln/>
        </p:spPr>
        <p:txBody>
          <a:bodyPr/>
          <a:lstStyle>
            <a:lvl1pPr>
              <a:defRPr/>
            </a:lvl1pPr>
          </a:lstStyle>
          <a:p>
            <a:endParaRPr lang="en-US" altLang="ja-JP"/>
          </a:p>
        </p:txBody>
      </p:sp>
      <p:sp>
        <p:nvSpPr>
          <p:cNvPr id="5" name="Rectangle 7"/>
          <p:cNvSpPr>
            <a:spLocks noGrp="1" noChangeArrowheads="1"/>
          </p:cNvSpPr>
          <p:nvPr>
            <p:ph type="ftr" sz="quarter" idx="11"/>
          </p:nvPr>
        </p:nvSpPr>
        <p:spPr>
          <a:ln/>
        </p:spPr>
        <p:txBody>
          <a:bodyPr/>
          <a:lstStyle>
            <a:lvl1pPr>
              <a:defRPr/>
            </a:lvl1pPr>
          </a:lstStyle>
          <a:p>
            <a:endParaRPr lang="en-US" altLang="ja-JP"/>
          </a:p>
        </p:txBody>
      </p:sp>
      <p:sp>
        <p:nvSpPr>
          <p:cNvPr id="6" name="Rectangle 8"/>
          <p:cNvSpPr>
            <a:spLocks noGrp="1" noChangeArrowheads="1"/>
          </p:cNvSpPr>
          <p:nvPr>
            <p:ph type="sldNum" sz="quarter" idx="12"/>
          </p:nvPr>
        </p:nvSpPr>
        <p:spPr>
          <a:ln/>
        </p:spPr>
        <p:txBody>
          <a:bodyPr/>
          <a:lstStyle>
            <a:lvl1pPr>
              <a:defRPr/>
            </a:lvl1pPr>
          </a:lstStyle>
          <a:p>
            <a:fld id="{B942901A-E19B-F54D-A0E7-9234472F5859}" type="slidenum">
              <a:rPr lang="en-US" altLang="ja-JP"/>
              <a:pPr/>
              <a:t>‹#›</a:t>
            </a:fld>
            <a:endParaRPr lang="en-US" altLang="ja-JP"/>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cSld name="1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2881313" y="3241675"/>
            <a:ext cx="6083300" cy="576263"/>
          </a:xfrm>
        </p:spPr>
        <p:txBody>
          <a:bodyPr/>
          <a:lstStyle>
            <a:lvl1pPr>
              <a:defRPr sz="2400">
                <a:solidFill>
                  <a:srgbClr val="000066"/>
                </a:solidFill>
                <a:effectLst>
                  <a:outerShdw blurRad="38100" dist="38100" dir="2700000" algn="tl">
                    <a:srgbClr val="DDDDDD"/>
                  </a:outerShdw>
                </a:effectLst>
              </a:defRPr>
            </a:lvl1pPr>
          </a:lstStyle>
          <a:p>
            <a:r>
              <a:rPr lang="pt-BR"/>
              <a:t>Clique para editar o estilo do título </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72481" y="106572"/>
            <a:ext cx="7806240" cy="1143480"/>
          </a:xfrm>
        </p:spPr>
        <p:txBody>
          <a:bodyPr/>
          <a:lstStyle/>
          <a:p>
            <a:r>
              <a:rPr lang="x-none" smtClean="0"/>
              <a:t>Click to edit Master title style</a:t>
            </a:r>
            <a:endParaRPr lang="en-US"/>
          </a:p>
        </p:txBody>
      </p:sp>
      <p:sp>
        <p:nvSpPr>
          <p:cNvPr id="3" name="Text Placeholder 2"/>
          <p:cNvSpPr>
            <a:spLocks noGrp="1"/>
          </p:cNvSpPr>
          <p:nvPr>
            <p:ph type="body" sz="half" idx="1"/>
          </p:nvPr>
        </p:nvSpPr>
        <p:spPr>
          <a:xfrm>
            <a:off x="987840" y="2017652"/>
            <a:ext cx="3774240" cy="4319013"/>
          </a:xfrm>
        </p:spPr>
        <p:txBody>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ClipArt Placeholder 3"/>
          <p:cNvSpPr>
            <a:spLocks noGrp="1"/>
          </p:cNvSpPr>
          <p:nvPr>
            <p:ph type="clipArt" sz="half" idx="2"/>
          </p:nvPr>
        </p:nvSpPr>
        <p:spPr>
          <a:xfrm>
            <a:off x="4900321" y="2017652"/>
            <a:ext cx="3775680" cy="4319013"/>
          </a:xfrm>
        </p:spPr>
        <p:txBody>
          <a:body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Content Placeholder 2"/>
          <p:cNvSpPr>
            <a:spLocks noGrp="1"/>
          </p:cNvSpPr>
          <p:nvPr>
            <p:ph idx="1"/>
          </p:nvPr>
        </p:nvSpPr>
        <p:spPr/>
        <p:txBody>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10"/>
          </p:nvPr>
        </p:nvSpPr>
        <p:spPr/>
        <p:txBody>
          <a:bodyPr/>
          <a:lstStyle/>
          <a:p>
            <a:fld id="{8D0444E2-11B3-364C-826C-5098D30F3991}" type="datetimeFigureOut">
              <a:rPr lang="en-US" smtClean="0"/>
              <a:pPr/>
              <a:t>7/28/10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2D2BB8-EE1A-9D4A-8E24-41315A9582E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x-none"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x-none" smtClean="0"/>
              <a:t>Click to edit Master text styles</a:t>
            </a:r>
          </a:p>
        </p:txBody>
      </p:sp>
      <p:sp>
        <p:nvSpPr>
          <p:cNvPr id="4" name="Date Placeholder 3"/>
          <p:cNvSpPr>
            <a:spLocks noGrp="1"/>
          </p:cNvSpPr>
          <p:nvPr>
            <p:ph type="dt" sz="half" idx="10"/>
          </p:nvPr>
        </p:nvSpPr>
        <p:spPr/>
        <p:txBody>
          <a:bodyPr/>
          <a:lstStyle/>
          <a:p>
            <a:fld id="{8D0444E2-11B3-364C-826C-5098D30F3991}" type="datetimeFigureOut">
              <a:rPr lang="en-US" smtClean="0"/>
              <a:pPr/>
              <a:t>7/28/10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2D2BB8-EE1A-9D4A-8E24-41315A9582E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5" name="Date Placeholder 4"/>
          <p:cNvSpPr>
            <a:spLocks noGrp="1"/>
          </p:cNvSpPr>
          <p:nvPr>
            <p:ph type="dt" sz="half" idx="10"/>
          </p:nvPr>
        </p:nvSpPr>
        <p:spPr/>
        <p:txBody>
          <a:bodyPr/>
          <a:lstStyle/>
          <a:p>
            <a:fld id="{8D0444E2-11B3-364C-826C-5098D30F3991}" type="datetimeFigureOut">
              <a:rPr lang="en-US" smtClean="0"/>
              <a:pPr/>
              <a:t>7/28/10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2D2BB8-EE1A-9D4A-8E24-41315A9582E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x-none"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7" name="Date Placeholder 6"/>
          <p:cNvSpPr>
            <a:spLocks noGrp="1"/>
          </p:cNvSpPr>
          <p:nvPr>
            <p:ph type="dt" sz="half" idx="10"/>
          </p:nvPr>
        </p:nvSpPr>
        <p:spPr/>
        <p:txBody>
          <a:bodyPr/>
          <a:lstStyle/>
          <a:p>
            <a:fld id="{8D0444E2-11B3-364C-826C-5098D30F3991}" type="datetimeFigureOut">
              <a:rPr lang="en-US" smtClean="0"/>
              <a:pPr/>
              <a:t>7/28/10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2D2BB8-EE1A-9D4A-8E24-41315A9582E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Date Placeholder 2"/>
          <p:cNvSpPr>
            <a:spLocks noGrp="1"/>
          </p:cNvSpPr>
          <p:nvPr>
            <p:ph type="dt" sz="half" idx="10"/>
          </p:nvPr>
        </p:nvSpPr>
        <p:spPr/>
        <p:txBody>
          <a:bodyPr/>
          <a:lstStyle/>
          <a:p>
            <a:fld id="{8D0444E2-11B3-364C-826C-5098D30F3991}" type="datetimeFigureOut">
              <a:rPr lang="en-US" smtClean="0"/>
              <a:pPr/>
              <a:t>7/28/10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2D2BB8-EE1A-9D4A-8E24-41315A9582E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0444E2-11B3-364C-826C-5098D30F3991}" type="datetimeFigureOut">
              <a:rPr lang="en-US" smtClean="0"/>
              <a:pPr/>
              <a:t>7/28/10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2D2BB8-EE1A-9D4A-8E24-41315A9582E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x-none"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p:txBody>
          <a:bodyPr/>
          <a:lstStyle/>
          <a:p>
            <a:fld id="{8D0444E2-11B3-364C-826C-5098D30F3991}" type="datetimeFigureOut">
              <a:rPr lang="en-US" smtClean="0"/>
              <a:pPr/>
              <a:t>7/28/10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2D2BB8-EE1A-9D4A-8E24-41315A9582E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x-none"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p:txBody>
          <a:bodyPr/>
          <a:lstStyle/>
          <a:p>
            <a:fld id="{8D0444E2-11B3-364C-826C-5098D30F3991}" type="datetimeFigureOut">
              <a:rPr lang="en-US" smtClean="0"/>
              <a:pPr/>
              <a:t>7/28/10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2D2BB8-EE1A-9D4A-8E24-41315A9582E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4" Type="http://schemas.openxmlformats.org/officeDocument/2006/relationships/slideLayout" Target="../slideLayouts/slideLayout14.xml"/><Relationship Id="rId4" Type="http://schemas.openxmlformats.org/officeDocument/2006/relationships/slideLayout" Target="../slideLayouts/slideLayout4.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16" Type="http://schemas.openxmlformats.org/officeDocument/2006/relationships/slideLayout" Target="../slideLayouts/slideLayout16.xml"/><Relationship Id="rId8" Type="http://schemas.openxmlformats.org/officeDocument/2006/relationships/slideLayout" Target="../slideLayouts/slideLayout8.xml"/><Relationship Id="rId13" Type="http://schemas.openxmlformats.org/officeDocument/2006/relationships/slideLayout" Target="../slideLayouts/slideLayout13.xml"/><Relationship Id="rId10" Type="http://schemas.openxmlformats.org/officeDocument/2006/relationships/slideLayout" Target="../slideLayouts/slideLayout1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x-none"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0444E2-11B3-364C-826C-5098D30F3991}" type="datetimeFigureOut">
              <a:rPr lang="en-US" smtClean="0"/>
              <a:pPr/>
              <a:t>7/28/10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2D2BB8-EE1A-9D4A-8E24-41315A9582E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3" Type="http://schemas.openxmlformats.org/officeDocument/2006/relationships/image" Target="../media/image6.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4" Type="http://schemas.openxmlformats.org/officeDocument/2006/relationships/image" Target="../media/image12.emf"/><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11.emf"/></Relationships>
</file>

<file path=ppt/slides/_rels/slide1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4" Type="http://schemas.openxmlformats.org/officeDocument/2006/relationships/image" Target="../media/image15.emf"/><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4.emf"/></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4" Type="http://schemas.openxmlformats.org/officeDocument/2006/relationships/image" Target="../media/image16.png"/><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hyperlink" Target="http://ds.data.jma.go.jp/tcc/tcc/products/japan/index.html" TargetMode="External"/></Relationships>
</file>

<file path=ppt/slides/_rels/slide24.xml.rels><?xml version="1.0" encoding="UTF-8" standalone="yes"?>
<Relationships xmlns="http://schemas.openxmlformats.org/package/2006/relationships"><Relationship Id="rId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7.png"/></Relationships>
</file>

<file path=ppt/slides/_rels/slide25.xml.rels><?xml version="1.0" encoding="UTF-8" standalone="yes"?>
<Relationships xmlns="http://schemas.openxmlformats.org/package/2006/relationships"><Relationship Id="rId8" Type="http://schemas.openxmlformats.org/officeDocument/2006/relationships/image" Target="../media/image23.png"/><Relationship Id="rId4" Type="http://schemas.openxmlformats.org/officeDocument/2006/relationships/image" Target="../media/image20.png"/><Relationship Id="rId5" Type="http://schemas.openxmlformats.org/officeDocument/2006/relationships/image" Target="../media/image21.png"/><Relationship Id="rId7" Type="http://schemas.openxmlformats.org/officeDocument/2006/relationships/image" Target="../media/image22.png"/><Relationship Id="rId1" Type="http://schemas.openxmlformats.org/officeDocument/2006/relationships/vmlDrawing" Target="../drawings/vmlDrawing3.vml"/><Relationship Id="rId2" Type="http://schemas.openxmlformats.org/officeDocument/2006/relationships/slideLayout" Target="../slideLayouts/slideLayout7.xml"/><Relationship Id="rId9" Type="http://schemas.openxmlformats.org/officeDocument/2006/relationships/image" Target="../media/image24.png"/><Relationship Id="rId3" Type="http://schemas.openxmlformats.org/officeDocument/2006/relationships/notesSlide" Target="../notesSlides/notesSlide9.xml"/><Relationship Id="rId6" Type="http://schemas.openxmlformats.org/officeDocument/2006/relationships/oleObject" Target="../embeddings/oleObject1.bin"/></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4" Type="http://schemas.openxmlformats.org/officeDocument/2006/relationships/image" Target="../media/image28.gif"/><Relationship Id="rId1" Type="http://schemas.openxmlformats.org/officeDocument/2006/relationships/slideLayout" Target="../slideLayouts/slideLayout7.xml"/><Relationship Id="rId2" Type="http://schemas.openxmlformats.org/officeDocument/2006/relationships/image" Target="../media/image26.pdf"/><Relationship Id="rId3" Type="http://schemas.openxmlformats.org/officeDocument/2006/relationships/image" Target="../media/image27.png"/></Relationships>
</file>

<file path=ppt/slides/_rels/slide28.xml.rels><?xml version="1.0" encoding="UTF-8" standalone="yes"?>
<Relationships xmlns="http://schemas.openxmlformats.org/package/2006/relationships"><Relationship Id="rId4" Type="http://schemas.openxmlformats.org/officeDocument/2006/relationships/image" Target="../media/image31.gif"/><Relationship Id="rId1" Type="http://schemas.openxmlformats.org/officeDocument/2006/relationships/slideLayout" Target="../slideLayouts/slideLayout7.xml"/><Relationship Id="rId2" Type="http://schemas.openxmlformats.org/officeDocument/2006/relationships/image" Target="../media/image29.pdf"/><Relationship Id="rId3" Type="http://schemas.openxmlformats.org/officeDocument/2006/relationships/image" Target="../media/image30.png"/><Relationship Id="rId5" Type="http://schemas.openxmlformats.org/officeDocument/2006/relationships/image" Target="../media/image32.png"/></Relationships>
</file>

<file path=ppt/slides/_rels/slide29.xml.rels><?xml version="1.0" encoding="UTF-8" standalone="yes"?>
<Relationships xmlns="http://schemas.openxmlformats.org/package/2006/relationships"><Relationship Id="rId2" Type="http://schemas.openxmlformats.org/officeDocument/2006/relationships/hyperlink" Target="mailto:caio.coelho@cptec.inpe.br" TargetMode="Externa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4" Type="http://schemas.openxmlformats.org/officeDocument/2006/relationships/image" Target="../media/image34.png"/><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3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3.xml"/><Relationship Id="rId3" Type="http://schemas.openxmlformats.org/officeDocument/2006/relationships/image" Target="../media/image3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4" Type="http://schemas.openxmlformats.org/officeDocument/2006/relationships/image" Target="../media/image38.png"/><Relationship Id="rId1" Type="http://schemas.openxmlformats.org/officeDocument/2006/relationships/slideLayout" Target="../slideLayouts/slideLayout7.xml"/><Relationship Id="rId2" Type="http://schemas.openxmlformats.org/officeDocument/2006/relationships/image" Target="../media/image36.pdf"/><Relationship Id="rId3" Type="http://schemas.openxmlformats.org/officeDocument/2006/relationships/image" Target="../media/image37.png"/></Relationships>
</file>

<file path=ppt/slides/_rels/slide36.xml.rels><?xml version="1.0" encoding="UTF-8" standalone="yes"?>
<Relationships xmlns="http://schemas.openxmlformats.org/package/2006/relationships"><Relationship Id="rId4" Type="http://schemas.openxmlformats.org/officeDocument/2006/relationships/image" Target="../media/image41.png"/><Relationship Id="rId1" Type="http://schemas.openxmlformats.org/officeDocument/2006/relationships/slideLayout" Target="../slideLayouts/slideLayout7.xml"/><Relationship Id="rId2" Type="http://schemas.openxmlformats.org/officeDocument/2006/relationships/image" Target="../media/image39.pdf"/><Relationship Id="rId3" Type="http://schemas.openxmlformats.org/officeDocument/2006/relationships/image" Target="../media/image40.png"/></Relationships>
</file>

<file path=ppt/slides/_rels/slide3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3.png"/><Relationship Id="rId3" Type="http://schemas.openxmlformats.org/officeDocument/2006/relationships/image" Target="../media/image44.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5.png"/><Relationship Id="rId3" Type="http://schemas.openxmlformats.org/officeDocument/2006/relationships/image" Target="../media/image4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4.xml"/><Relationship Id="rId3" Type="http://schemas.openxmlformats.org/officeDocument/2006/relationships/image" Target="../media/image49.jpe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3" Type="http://schemas.openxmlformats.org/officeDocument/2006/relationships/oleObject" Target="Macintosh%20HD:Users:pedrodias:Library:Mail%20Downloads:TIGGE_book_chapter_v5.doc!OLE_LINK1" TargetMode="External"/><Relationship Id="rId1" Type="http://schemas.openxmlformats.org/officeDocument/2006/relationships/vmlDrawing" Target="../drawings/vmlDrawing1.v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3" Type="http://schemas.openxmlformats.org/officeDocument/2006/relationships/oleObject" Target="Macintosh%20HD:Users:pedrodias:Library:Mail%20Downloads:TIGGE_book_chapter_v5.doc!OLE_LINK2" TargetMode="External"/><Relationship Id="rId1" Type="http://schemas.openxmlformats.org/officeDocument/2006/relationships/vmlDrawing" Target="../drawings/vmlDrawing2.v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3"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1134533" y="1354667"/>
            <a:ext cx="6858000" cy="1077218"/>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GB" sz="3200" b="1" i="1" dirty="0"/>
              <a:t>Discussion of WWRP development of operational 1-90 prediction capability </a:t>
            </a:r>
            <a:endParaRPr lang="en-US" sz="3200" b="1" i="1" dirty="0"/>
          </a:p>
        </p:txBody>
      </p:sp>
      <p:sp>
        <p:nvSpPr>
          <p:cNvPr id="5" name="TextBox 4"/>
          <p:cNvSpPr txBox="1"/>
          <p:nvPr/>
        </p:nvSpPr>
        <p:spPr>
          <a:xfrm>
            <a:off x="1134533" y="3281852"/>
            <a:ext cx="6903958" cy="304698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2400" b="1" i="1" dirty="0" smtClean="0"/>
              <a:t>Pedro L. Silva Dias</a:t>
            </a:r>
          </a:p>
          <a:p>
            <a:pPr algn="ctr"/>
            <a:r>
              <a:rPr lang="en-US" sz="2400" b="1" i="1" dirty="0" smtClean="0"/>
              <a:t>National Laboratory for Scientific </a:t>
            </a:r>
            <a:r>
              <a:rPr lang="en-US" sz="2400" b="1" i="1" dirty="0" smtClean="0"/>
              <a:t>Computing/LNCC </a:t>
            </a:r>
            <a:r>
              <a:rPr lang="en-US" sz="2400" b="1" i="1" dirty="0" smtClean="0"/>
              <a:t>Petrópolis</a:t>
            </a:r>
            <a:r>
              <a:rPr lang="en-US" sz="2400" b="1" i="1" dirty="0" smtClean="0"/>
              <a:t> </a:t>
            </a:r>
            <a:r>
              <a:rPr lang="en-US" sz="2400" b="1" i="1" dirty="0" smtClean="0"/>
              <a:t>RJ, </a:t>
            </a:r>
            <a:r>
              <a:rPr lang="en-US" sz="2400" b="1" i="1" dirty="0" smtClean="0"/>
              <a:t>Brazil</a:t>
            </a:r>
          </a:p>
          <a:p>
            <a:pPr algn="ctr"/>
            <a:r>
              <a:rPr lang="en-US" sz="2400" b="1" i="1" dirty="0" smtClean="0"/>
              <a:t>a</a:t>
            </a:r>
            <a:r>
              <a:rPr lang="en-US" sz="2400" b="1" i="1" dirty="0" smtClean="0"/>
              <a:t>nd</a:t>
            </a:r>
          </a:p>
          <a:p>
            <a:pPr algn="ctr"/>
            <a:r>
              <a:rPr lang="en-US" sz="2400" b="1" i="1" dirty="0" smtClean="0"/>
              <a:t>University of S</a:t>
            </a:r>
            <a:r>
              <a:rPr lang="en-US" sz="2400" b="1" i="1" dirty="0" smtClean="0"/>
              <a:t>ão Paulo/USP</a:t>
            </a:r>
          </a:p>
          <a:p>
            <a:pPr algn="ctr"/>
            <a:r>
              <a:rPr lang="en-US" sz="2400" b="1" i="1" dirty="0" smtClean="0"/>
              <a:t>São Paulo SP, Brazil</a:t>
            </a:r>
            <a:endParaRPr lang="en-US" sz="2400" b="1" i="1" dirty="0" smtClean="0"/>
          </a:p>
          <a:p>
            <a:pPr algn="ctr"/>
            <a:endParaRPr lang="en-US" sz="2400" b="1" i="1" dirty="0" smtClean="0"/>
          </a:p>
          <a:p>
            <a:pPr algn="ctr"/>
            <a:r>
              <a:rPr lang="en-US" sz="2400" b="1" i="1" dirty="0" smtClean="0"/>
              <a:t>TIGGE  </a:t>
            </a:r>
            <a:r>
              <a:rPr lang="en-US" sz="2400" b="1" i="1" dirty="0" smtClean="0"/>
              <a:t>panel member</a:t>
            </a:r>
            <a:endParaRPr lang="en-US" sz="2400" b="1" i="1" dirty="0"/>
          </a:p>
        </p:txBody>
      </p:sp>
      <p:sp>
        <p:nvSpPr>
          <p:cNvPr id="6" name="TextBox 5"/>
          <p:cNvSpPr txBox="1"/>
          <p:nvPr/>
        </p:nvSpPr>
        <p:spPr>
          <a:xfrm>
            <a:off x="1584056" y="171227"/>
            <a:ext cx="6408477"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i="1" dirty="0" smtClean="0"/>
              <a:t>WGIP 13</a:t>
            </a:r>
            <a:r>
              <a:rPr lang="en-US" i="1" baseline="30000" dirty="0" smtClean="0"/>
              <a:t>TH</a:t>
            </a:r>
            <a:r>
              <a:rPr lang="en-US" i="1" dirty="0" smtClean="0"/>
              <a:t> SESSION – Buenos Aires, Argentina, 29-31 July 2010</a:t>
            </a:r>
            <a:endParaRPr lang="en-US" i="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style>
          <a:lnRef idx="1">
            <a:schemeClr val="accent4"/>
          </a:lnRef>
          <a:fillRef idx="2">
            <a:schemeClr val="accent4"/>
          </a:fillRef>
          <a:effectRef idx="1">
            <a:schemeClr val="accent4"/>
          </a:effectRef>
          <a:fontRef idx="minor">
            <a:schemeClr val="dk1"/>
          </a:fontRef>
        </p:style>
        <p:txBody>
          <a:bodyPr>
            <a:normAutofit fontScale="90000"/>
          </a:bodyPr>
          <a:lstStyle/>
          <a:p>
            <a:r>
              <a:rPr lang="en-US" dirty="0" smtClean="0"/>
              <a:t>1. The operational ECMWF EPS</a:t>
            </a:r>
          </a:p>
        </p:txBody>
      </p:sp>
      <p:sp>
        <p:nvSpPr>
          <p:cNvPr id="6147" name="Rectangle 3"/>
          <p:cNvSpPr>
            <a:spLocks noChangeArrowheads="1"/>
          </p:cNvSpPr>
          <p:nvPr/>
        </p:nvSpPr>
        <p:spPr bwMode="auto">
          <a:xfrm>
            <a:off x="127489" y="954089"/>
            <a:ext cx="5780942" cy="5310187"/>
          </a:xfrm>
          <a:prstGeom prst="rect">
            <a:avLst/>
          </a:prstGeom>
          <a:noFill/>
          <a:ln w="12700">
            <a:noFill/>
            <a:miter lim="800000"/>
            <a:headEnd/>
            <a:tailEnd/>
          </a:ln>
        </p:spPr>
        <p:txBody>
          <a:bodyPr lIns="90487" tIns="44450" rIns="90487" bIns="44450"/>
          <a:lstStyle/>
          <a:p>
            <a:pPr algn="l">
              <a:spcAft>
                <a:spcPts val="600"/>
              </a:spcAft>
              <a:buClr>
                <a:schemeClr val="tx1"/>
              </a:buClr>
            </a:pPr>
            <a:r>
              <a:rPr lang="en-US" sz="1800" b="0" dirty="0" smtClean="0"/>
              <a:t>The </a:t>
            </a:r>
            <a:r>
              <a:rPr lang="en-US" sz="1800" b="0" dirty="0"/>
              <a:t>EPS includes </a:t>
            </a:r>
            <a:r>
              <a:rPr lang="en-US" sz="1800" b="0" dirty="0">
                <a:solidFill>
                  <a:srgbClr val="0344E5"/>
                </a:solidFill>
              </a:rPr>
              <a:t>51</a:t>
            </a:r>
            <a:r>
              <a:rPr lang="en-US" sz="1800" b="0" dirty="0"/>
              <a:t> forecasts with </a:t>
            </a:r>
            <a:r>
              <a:rPr lang="en-US" sz="1800" b="0" dirty="0" smtClean="0"/>
              <a:t>639v319 resolution</a:t>
            </a:r>
            <a:r>
              <a:rPr lang="en-US" sz="1800" b="0" dirty="0"/>
              <a:t>:</a:t>
            </a:r>
          </a:p>
          <a:p>
            <a:pPr algn="l">
              <a:spcAft>
                <a:spcPts val="600"/>
              </a:spcAft>
              <a:buClr>
                <a:schemeClr val="tx1"/>
              </a:buClr>
              <a:buFontTx/>
              <a:buChar char="•"/>
            </a:pPr>
            <a:r>
              <a:rPr lang="en-US" sz="1800" b="0" dirty="0"/>
              <a:t> </a:t>
            </a:r>
            <a:r>
              <a:rPr lang="en-US" sz="1800" b="0" dirty="0">
                <a:solidFill>
                  <a:srgbClr val="0344E5"/>
                </a:solidFill>
              </a:rPr>
              <a:t>T</a:t>
            </a:r>
            <a:r>
              <a:rPr lang="en-US" sz="1800" b="0" baseline="-25000" dirty="0">
                <a:solidFill>
                  <a:srgbClr val="0344E5"/>
                </a:solidFill>
              </a:rPr>
              <a:t>L</a:t>
            </a:r>
            <a:r>
              <a:rPr lang="en-US" sz="1800" b="0" dirty="0">
                <a:solidFill>
                  <a:srgbClr val="0344E5"/>
                </a:solidFill>
              </a:rPr>
              <a:t>639L62 </a:t>
            </a:r>
            <a:r>
              <a:rPr lang="en-US" sz="1800" b="0" dirty="0"/>
              <a:t>(~</a:t>
            </a:r>
            <a:r>
              <a:rPr lang="en-US" sz="1800" b="0" dirty="0" smtClean="0"/>
              <a:t>32km</a:t>
            </a:r>
            <a:r>
              <a:rPr lang="en-US" sz="1800" b="0" dirty="0"/>
              <a:t>, 62 levels) from day   0 to 10</a:t>
            </a:r>
          </a:p>
          <a:p>
            <a:pPr algn="l">
              <a:spcAft>
                <a:spcPts val="600"/>
              </a:spcAft>
              <a:buClr>
                <a:schemeClr val="tx1"/>
              </a:buClr>
              <a:buFontTx/>
              <a:buChar char="•"/>
            </a:pPr>
            <a:r>
              <a:rPr lang="en-US" sz="1800" b="0" dirty="0"/>
              <a:t> </a:t>
            </a:r>
            <a:r>
              <a:rPr lang="en-US" sz="1800" b="0" dirty="0">
                <a:solidFill>
                  <a:srgbClr val="0344E5"/>
                </a:solidFill>
              </a:rPr>
              <a:t>T</a:t>
            </a:r>
            <a:r>
              <a:rPr lang="en-US" sz="1800" b="0" baseline="-25000" dirty="0">
                <a:solidFill>
                  <a:srgbClr val="0344E5"/>
                </a:solidFill>
              </a:rPr>
              <a:t>L</a:t>
            </a:r>
            <a:r>
              <a:rPr lang="en-US" sz="1800" b="0" dirty="0">
                <a:solidFill>
                  <a:srgbClr val="0344E5"/>
                </a:solidFill>
              </a:rPr>
              <a:t>319L62 </a:t>
            </a:r>
            <a:r>
              <a:rPr lang="en-US" sz="1800" b="0" dirty="0"/>
              <a:t>(~64km, 62 levels) from day 10 to 15 (32 at 00UTC on Thursdays).</a:t>
            </a:r>
          </a:p>
          <a:p>
            <a:pPr algn="l">
              <a:spcAft>
                <a:spcPts val="600"/>
              </a:spcAft>
              <a:buClr>
                <a:schemeClr val="tx1"/>
              </a:buClr>
            </a:pPr>
            <a:endParaRPr lang="en-US" sz="1800" b="0" dirty="0"/>
          </a:p>
          <a:p>
            <a:pPr algn="l">
              <a:spcAft>
                <a:spcPts val="600"/>
              </a:spcAft>
              <a:buClr>
                <a:schemeClr val="tx1"/>
              </a:buClr>
            </a:pPr>
            <a:r>
              <a:rPr lang="en-US" sz="1800" b="0" dirty="0">
                <a:solidFill>
                  <a:srgbClr val="0344E5"/>
                </a:solidFill>
              </a:rPr>
              <a:t>Initial uncertainties</a:t>
            </a:r>
            <a:r>
              <a:rPr lang="en-US" sz="1800" b="0" dirty="0"/>
              <a:t> are simulated by perturbing the unperturbed analyses with a combination of T42L62 singular vectors, computed to optimize total energy growth over a 48h time interval (OTI</a:t>
            </a:r>
            <a:r>
              <a:rPr lang="en-US" sz="1800" b="0" dirty="0" smtClean="0"/>
              <a:t>).</a:t>
            </a:r>
          </a:p>
          <a:p>
            <a:pPr algn="l">
              <a:spcAft>
                <a:spcPts val="600"/>
              </a:spcAft>
              <a:buClr>
                <a:schemeClr val="tx1"/>
              </a:buClr>
            </a:pPr>
            <a:r>
              <a:rPr lang="en-US" sz="1800" b="0" dirty="0" smtClean="0">
                <a:solidFill>
                  <a:srgbClr val="FF0000"/>
                </a:solidFill>
              </a:rPr>
              <a:t>Model </a:t>
            </a:r>
            <a:r>
              <a:rPr lang="en-US" sz="1800" b="0" dirty="0">
                <a:solidFill>
                  <a:srgbClr val="FF0000"/>
                </a:solidFill>
              </a:rPr>
              <a:t>uncertainties </a:t>
            </a:r>
            <a:r>
              <a:rPr lang="en-US" sz="1800" b="0" dirty="0"/>
              <a:t>are simulated by adding stochastic perturbations to the tendencies due to parameterized physical processes</a:t>
            </a:r>
            <a:r>
              <a:rPr lang="en-US" sz="1800" b="0" dirty="0" smtClean="0"/>
              <a:t>.</a:t>
            </a:r>
          </a:p>
          <a:p>
            <a:pPr>
              <a:spcAft>
                <a:spcPts val="600"/>
              </a:spcAft>
              <a:buClr>
                <a:schemeClr val="tx1"/>
              </a:buClr>
            </a:pPr>
            <a:r>
              <a:rPr lang="en-US" dirty="0" smtClean="0">
                <a:solidFill>
                  <a:srgbClr val="008000"/>
                </a:solidFill>
              </a:rPr>
              <a:t>Currently, the EPS runs </a:t>
            </a:r>
            <a:r>
              <a:rPr lang="en-US" dirty="0" smtClean="0"/>
              <a:t>twice-daily to 15 days, coupled from day 10 at 00UTC. The EPS is extended to 32d weekly, at 00UTC on Thursdays.</a:t>
            </a:r>
            <a:r>
              <a:rPr lang="en-US" dirty="0" smtClean="0"/>
              <a:t> </a:t>
            </a:r>
            <a:r>
              <a:rPr lang="en-US" dirty="0" smtClean="0"/>
              <a:t>D</a:t>
            </a:r>
            <a:r>
              <a:rPr lang="en-US" dirty="0" smtClean="0"/>
              <a:t>iscussing </a:t>
            </a:r>
            <a:r>
              <a:rPr lang="en-US" dirty="0" smtClean="0"/>
              <a:t>plans to (</a:t>
            </a:r>
            <a:r>
              <a:rPr lang="en-US" dirty="0" err="1" smtClean="0"/>
              <a:t>i</a:t>
            </a:r>
            <a:r>
              <a:rPr lang="en-US" dirty="0" smtClean="0"/>
              <a:t>) increase its frequency to twice-weekly and (ii) possibly to extend it to 46 days.</a:t>
            </a:r>
            <a:endParaRPr lang="en-US" sz="1800" b="0" dirty="0"/>
          </a:p>
        </p:txBody>
      </p:sp>
      <p:grpSp>
        <p:nvGrpSpPr>
          <p:cNvPr id="2" name="Group 4"/>
          <p:cNvGrpSpPr>
            <a:grpSpLocks/>
          </p:cNvGrpSpPr>
          <p:nvPr/>
        </p:nvGrpSpPr>
        <p:grpSpPr bwMode="auto">
          <a:xfrm>
            <a:off x="5908431" y="1066800"/>
            <a:ext cx="2954215" cy="4953000"/>
            <a:chOff x="3840" y="720"/>
            <a:chExt cx="2016" cy="3120"/>
          </a:xfrm>
        </p:grpSpPr>
        <p:grpSp>
          <p:nvGrpSpPr>
            <p:cNvPr id="3" name="Group 5"/>
            <p:cNvGrpSpPr>
              <a:grpSpLocks/>
            </p:cNvGrpSpPr>
            <p:nvPr/>
          </p:nvGrpSpPr>
          <p:grpSpPr bwMode="auto">
            <a:xfrm>
              <a:off x="4128" y="3072"/>
              <a:ext cx="1584" cy="768"/>
              <a:chOff x="2112" y="3120"/>
              <a:chExt cx="2112" cy="817"/>
            </a:xfrm>
          </p:grpSpPr>
          <p:pic>
            <p:nvPicPr>
              <p:cNvPr id="6168" name="Picture 6" descr="eps_21jan_120_48p_1"/>
              <p:cNvPicPr>
                <a:picLocks noChangeAspect="1" noChangeArrowheads="1"/>
              </p:cNvPicPr>
              <p:nvPr/>
            </p:nvPicPr>
            <p:blipFill>
              <a:blip r:embed="rId2" cstate="print"/>
              <a:srcRect/>
              <a:stretch>
                <a:fillRect/>
              </a:stretch>
            </p:blipFill>
            <p:spPr bwMode="auto">
              <a:xfrm>
                <a:off x="2112" y="3120"/>
                <a:ext cx="1872" cy="564"/>
              </a:xfrm>
              <a:prstGeom prst="rect">
                <a:avLst/>
              </a:prstGeom>
              <a:noFill/>
              <a:ln w="9525">
                <a:noFill/>
                <a:miter lim="800000"/>
                <a:headEnd/>
                <a:tailEnd/>
              </a:ln>
            </p:spPr>
          </p:pic>
          <p:pic>
            <p:nvPicPr>
              <p:cNvPr id="6169" name="Picture 7" descr="eps_21jan_120_48p_1"/>
              <p:cNvPicPr>
                <a:picLocks noChangeAspect="1" noChangeArrowheads="1"/>
              </p:cNvPicPr>
              <p:nvPr/>
            </p:nvPicPr>
            <p:blipFill>
              <a:blip r:embed="rId2" cstate="print"/>
              <a:srcRect/>
              <a:stretch>
                <a:fillRect/>
              </a:stretch>
            </p:blipFill>
            <p:spPr bwMode="auto">
              <a:xfrm>
                <a:off x="2208" y="3216"/>
                <a:ext cx="1872" cy="564"/>
              </a:xfrm>
              <a:prstGeom prst="rect">
                <a:avLst/>
              </a:prstGeom>
              <a:noFill/>
              <a:ln w="9525">
                <a:noFill/>
                <a:miter lim="800000"/>
                <a:headEnd/>
                <a:tailEnd/>
              </a:ln>
            </p:spPr>
          </p:pic>
          <p:pic>
            <p:nvPicPr>
              <p:cNvPr id="6170" name="Picture 8" descr="eps_21jan_120_48p_2"/>
              <p:cNvPicPr>
                <a:picLocks noChangeAspect="1" noChangeArrowheads="1"/>
              </p:cNvPicPr>
              <p:nvPr/>
            </p:nvPicPr>
            <p:blipFill>
              <a:blip r:embed="rId3" cstate="print"/>
              <a:srcRect/>
              <a:stretch>
                <a:fillRect/>
              </a:stretch>
            </p:blipFill>
            <p:spPr bwMode="auto">
              <a:xfrm>
                <a:off x="2304" y="3312"/>
                <a:ext cx="1824" cy="529"/>
              </a:xfrm>
              <a:prstGeom prst="rect">
                <a:avLst/>
              </a:prstGeom>
              <a:noFill/>
              <a:ln w="9525">
                <a:noFill/>
                <a:miter lim="800000"/>
                <a:headEnd/>
                <a:tailEnd/>
              </a:ln>
            </p:spPr>
          </p:pic>
          <p:pic>
            <p:nvPicPr>
              <p:cNvPr id="6171" name="Picture 9" descr="eps_21jan_120_48p_2"/>
              <p:cNvPicPr>
                <a:picLocks noChangeAspect="1" noChangeArrowheads="1"/>
              </p:cNvPicPr>
              <p:nvPr/>
            </p:nvPicPr>
            <p:blipFill>
              <a:blip r:embed="rId3" cstate="print"/>
              <a:srcRect/>
              <a:stretch>
                <a:fillRect/>
              </a:stretch>
            </p:blipFill>
            <p:spPr bwMode="auto">
              <a:xfrm>
                <a:off x="2400" y="3408"/>
                <a:ext cx="1824" cy="529"/>
              </a:xfrm>
              <a:prstGeom prst="rect">
                <a:avLst/>
              </a:prstGeom>
              <a:noFill/>
              <a:ln w="9525">
                <a:noFill/>
                <a:miter lim="800000"/>
                <a:headEnd/>
                <a:tailEnd/>
              </a:ln>
            </p:spPr>
          </p:pic>
        </p:grpSp>
        <p:grpSp>
          <p:nvGrpSpPr>
            <p:cNvPr id="4" name="Group 10"/>
            <p:cNvGrpSpPr>
              <a:grpSpLocks/>
            </p:cNvGrpSpPr>
            <p:nvPr/>
          </p:nvGrpSpPr>
          <p:grpSpPr bwMode="auto">
            <a:xfrm>
              <a:off x="3840" y="720"/>
              <a:ext cx="2016" cy="360"/>
              <a:chOff x="2601" y="2704"/>
              <a:chExt cx="5040" cy="900"/>
            </a:xfrm>
          </p:grpSpPr>
          <p:sp>
            <p:nvSpPr>
              <p:cNvPr id="6163" name="AutoShape 11"/>
              <p:cNvSpPr>
                <a:spLocks noChangeArrowheads="1"/>
              </p:cNvSpPr>
              <p:nvPr/>
            </p:nvSpPr>
            <p:spPr bwMode="auto">
              <a:xfrm>
                <a:off x="2601" y="2704"/>
                <a:ext cx="1080" cy="900"/>
              </a:xfrm>
              <a:prstGeom prst="hexagon">
                <a:avLst>
                  <a:gd name="adj" fmla="val 30000"/>
                  <a:gd name="vf" fmla="val 115470"/>
                </a:avLst>
              </a:prstGeom>
              <a:solidFill>
                <a:srgbClr val="FF0000"/>
              </a:solidFill>
              <a:ln w="9525">
                <a:solidFill>
                  <a:srgbClr val="000000"/>
                </a:solidFill>
                <a:miter lim="800000"/>
                <a:headEnd/>
                <a:tailEnd/>
              </a:ln>
            </p:spPr>
            <p:txBody>
              <a:bodyPr/>
              <a:lstStyle/>
              <a:p>
                <a:pPr algn="l"/>
                <a:r>
                  <a:rPr lang="en-US" sz="1200" dirty="0">
                    <a:latin typeface="Times New Roman" pitchFamily="18" charset="0"/>
                  </a:rPr>
                  <a:t> NH</a:t>
                </a:r>
              </a:p>
            </p:txBody>
          </p:sp>
          <p:sp>
            <p:nvSpPr>
              <p:cNvPr id="6164" name="AutoShape 12"/>
              <p:cNvSpPr>
                <a:spLocks noChangeArrowheads="1"/>
              </p:cNvSpPr>
              <p:nvPr/>
            </p:nvSpPr>
            <p:spPr bwMode="auto">
              <a:xfrm>
                <a:off x="4581" y="2704"/>
                <a:ext cx="1080" cy="900"/>
              </a:xfrm>
              <a:prstGeom prst="hexagon">
                <a:avLst>
                  <a:gd name="adj" fmla="val 30000"/>
                  <a:gd name="vf" fmla="val 115470"/>
                </a:avLst>
              </a:prstGeom>
              <a:solidFill>
                <a:srgbClr val="FF0000"/>
              </a:solidFill>
              <a:ln w="9525">
                <a:solidFill>
                  <a:srgbClr val="000000"/>
                </a:solidFill>
                <a:miter lim="800000"/>
                <a:headEnd/>
                <a:tailEnd/>
              </a:ln>
            </p:spPr>
            <p:txBody>
              <a:bodyPr/>
              <a:lstStyle/>
              <a:p>
                <a:pPr algn="l"/>
                <a:r>
                  <a:rPr lang="en-US" sz="1200" dirty="0">
                    <a:latin typeface="Times New Roman" pitchFamily="18" charset="0"/>
                  </a:rPr>
                  <a:t> SH</a:t>
                </a:r>
              </a:p>
            </p:txBody>
          </p:sp>
          <p:sp>
            <p:nvSpPr>
              <p:cNvPr id="6165" name="AutoShape 13"/>
              <p:cNvSpPr>
                <a:spLocks noChangeArrowheads="1"/>
              </p:cNvSpPr>
              <p:nvPr/>
            </p:nvSpPr>
            <p:spPr bwMode="auto">
              <a:xfrm>
                <a:off x="6561" y="2704"/>
                <a:ext cx="1080" cy="900"/>
              </a:xfrm>
              <a:prstGeom prst="hexagon">
                <a:avLst>
                  <a:gd name="adj" fmla="val 30000"/>
                  <a:gd name="vf" fmla="val 115470"/>
                </a:avLst>
              </a:prstGeom>
              <a:solidFill>
                <a:srgbClr val="FF0000"/>
              </a:solidFill>
              <a:ln w="9525">
                <a:solidFill>
                  <a:srgbClr val="000000"/>
                </a:solidFill>
                <a:miter lim="800000"/>
                <a:headEnd/>
                <a:tailEnd/>
              </a:ln>
            </p:spPr>
            <p:txBody>
              <a:bodyPr/>
              <a:lstStyle/>
              <a:p>
                <a:pPr algn="l"/>
                <a:r>
                  <a:rPr lang="en-US" sz="1200" dirty="0">
                    <a:latin typeface="Times New Roman" pitchFamily="18" charset="0"/>
                  </a:rPr>
                  <a:t> TR</a:t>
                </a:r>
              </a:p>
            </p:txBody>
          </p:sp>
          <p:sp>
            <p:nvSpPr>
              <p:cNvPr id="6166" name="AutoShape 14"/>
              <p:cNvSpPr>
                <a:spLocks noChangeArrowheads="1"/>
              </p:cNvSpPr>
              <p:nvPr/>
            </p:nvSpPr>
            <p:spPr bwMode="auto">
              <a:xfrm>
                <a:off x="3861" y="2884"/>
                <a:ext cx="540" cy="540"/>
              </a:xfrm>
              <a:prstGeom prst="flowChartOr">
                <a:avLst/>
              </a:prstGeom>
              <a:solidFill>
                <a:srgbClr val="FFFFFF"/>
              </a:solidFill>
              <a:ln w="28575">
                <a:solidFill>
                  <a:srgbClr val="000000"/>
                </a:solidFill>
                <a:round/>
                <a:headEnd/>
                <a:tailEnd/>
              </a:ln>
            </p:spPr>
            <p:txBody>
              <a:bodyPr/>
              <a:lstStyle/>
              <a:p>
                <a:endParaRPr lang="en-US" dirty="0"/>
              </a:p>
            </p:txBody>
          </p:sp>
          <p:sp>
            <p:nvSpPr>
              <p:cNvPr id="6167" name="AutoShape 15"/>
              <p:cNvSpPr>
                <a:spLocks noChangeArrowheads="1"/>
              </p:cNvSpPr>
              <p:nvPr/>
            </p:nvSpPr>
            <p:spPr bwMode="auto">
              <a:xfrm>
                <a:off x="5841" y="2884"/>
                <a:ext cx="540" cy="540"/>
              </a:xfrm>
              <a:prstGeom prst="flowChartOr">
                <a:avLst/>
              </a:prstGeom>
              <a:solidFill>
                <a:srgbClr val="FFFFFF"/>
              </a:solidFill>
              <a:ln w="28575">
                <a:solidFill>
                  <a:srgbClr val="000000"/>
                </a:solidFill>
                <a:round/>
                <a:headEnd/>
                <a:tailEnd/>
              </a:ln>
            </p:spPr>
            <p:txBody>
              <a:bodyPr/>
              <a:lstStyle/>
              <a:p>
                <a:endParaRPr lang="en-US" dirty="0"/>
              </a:p>
            </p:txBody>
          </p:sp>
        </p:grpSp>
        <p:sp>
          <p:nvSpPr>
            <p:cNvPr id="1423376" name="AutoShape 16" descr="Large confetti"/>
            <p:cNvSpPr>
              <a:spLocks noChangeArrowheads="1"/>
            </p:cNvSpPr>
            <p:nvPr/>
          </p:nvSpPr>
          <p:spPr bwMode="auto">
            <a:xfrm flipV="1">
              <a:off x="4056" y="1152"/>
              <a:ext cx="1584" cy="216"/>
            </a:xfrm>
            <a:prstGeom prst="triangle">
              <a:avLst>
                <a:gd name="adj" fmla="val 50000"/>
              </a:avLst>
            </a:prstGeom>
            <a:pattFill prst="lgConfetti">
              <a:fgClr>
                <a:srgbClr val="FFCC00"/>
              </a:fgClr>
              <a:bgClr>
                <a:srgbClr val="FFFFFF"/>
              </a:bgClr>
            </a:pattFill>
            <a:ln w="9525">
              <a:solidFill>
                <a:srgbClr val="000000"/>
              </a:solidFill>
              <a:miter lim="800000"/>
              <a:headEnd/>
              <a:tailEnd/>
            </a:ln>
            <a:effectLst>
              <a:outerShdw dist="35921" dir="2700000" algn="ctr" rotWithShape="0">
                <a:srgbClr val="808080"/>
              </a:outerShdw>
            </a:effectLst>
          </p:spPr>
          <p:txBody>
            <a:bodyPr/>
            <a:lstStyle/>
            <a:p>
              <a:pPr>
                <a:defRPr/>
              </a:pPr>
              <a:endParaRPr lang="en-GB" dirty="0"/>
            </a:p>
          </p:txBody>
        </p:sp>
        <p:sp>
          <p:nvSpPr>
            <p:cNvPr id="6152" name="AutoShape 17"/>
            <p:cNvSpPr>
              <a:spLocks noChangeArrowheads="1"/>
            </p:cNvSpPr>
            <p:nvPr/>
          </p:nvSpPr>
          <p:spPr bwMode="auto">
            <a:xfrm>
              <a:off x="4224" y="1440"/>
              <a:ext cx="1344" cy="480"/>
            </a:xfrm>
            <a:prstGeom prst="bevel">
              <a:avLst>
                <a:gd name="adj" fmla="val 12500"/>
              </a:avLst>
            </a:prstGeom>
            <a:solidFill>
              <a:srgbClr val="FFFF00"/>
            </a:solidFill>
            <a:ln w="9525">
              <a:solidFill>
                <a:srgbClr val="000000"/>
              </a:solidFill>
              <a:miter lim="800000"/>
              <a:headEnd/>
              <a:tailEnd/>
            </a:ln>
          </p:spPr>
          <p:txBody>
            <a:bodyPr/>
            <a:lstStyle/>
            <a:p>
              <a:r>
                <a:rPr lang="en-US" sz="1400" dirty="0">
                  <a:latin typeface="Times New Roman" pitchFamily="18" charset="0"/>
                </a:rPr>
                <a:t>Definition of the </a:t>
              </a:r>
            </a:p>
            <a:p>
              <a:r>
                <a:rPr lang="en-US" sz="1400" dirty="0">
                  <a:latin typeface="Times New Roman" pitchFamily="18" charset="0"/>
                </a:rPr>
                <a:t>perturbed ICs</a:t>
              </a:r>
            </a:p>
          </p:txBody>
        </p:sp>
        <p:grpSp>
          <p:nvGrpSpPr>
            <p:cNvPr id="5" name="Group 18"/>
            <p:cNvGrpSpPr>
              <a:grpSpLocks/>
            </p:cNvGrpSpPr>
            <p:nvPr/>
          </p:nvGrpSpPr>
          <p:grpSpPr bwMode="auto">
            <a:xfrm>
              <a:off x="3840" y="2016"/>
              <a:ext cx="2016" cy="288"/>
              <a:chOff x="3685" y="7393"/>
              <a:chExt cx="5040" cy="720"/>
            </a:xfrm>
          </p:grpSpPr>
          <p:sp>
            <p:nvSpPr>
              <p:cNvPr id="1423379" name="Rectangle 19"/>
              <p:cNvSpPr>
                <a:spLocks noChangeArrowheads="1"/>
              </p:cNvSpPr>
              <p:nvPr/>
            </p:nvSpPr>
            <p:spPr bwMode="auto">
              <a:xfrm>
                <a:off x="3685" y="7393"/>
                <a:ext cx="720" cy="720"/>
              </a:xfrm>
              <a:prstGeom prst="rect">
                <a:avLst/>
              </a:prstGeom>
              <a:solidFill>
                <a:srgbClr val="00FFFF"/>
              </a:solidFill>
              <a:ln w="9525">
                <a:solidFill>
                  <a:srgbClr val="000000"/>
                </a:solidFill>
                <a:miter lim="800000"/>
                <a:headEnd/>
                <a:tailEnd/>
              </a:ln>
              <a:effectLst>
                <a:outerShdw dist="35921" dir="2700000" algn="ctr" rotWithShape="0">
                  <a:srgbClr val="808080"/>
                </a:outerShdw>
              </a:effectLst>
            </p:spPr>
            <p:txBody>
              <a:bodyPr/>
              <a:lstStyle/>
              <a:p>
                <a:pPr algn="l">
                  <a:defRPr/>
                </a:pPr>
                <a:r>
                  <a:rPr lang="en-US" sz="1400" dirty="0">
                    <a:latin typeface="Times New Roman" pitchFamily="18" charset="0"/>
                  </a:rPr>
                  <a:t> 1</a:t>
                </a:r>
              </a:p>
            </p:txBody>
          </p:sp>
          <p:sp>
            <p:nvSpPr>
              <p:cNvPr id="1423380" name="Rectangle 20"/>
              <p:cNvSpPr>
                <a:spLocks noChangeArrowheads="1"/>
              </p:cNvSpPr>
              <p:nvPr/>
            </p:nvSpPr>
            <p:spPr bwMode="auto">
              <a:xfrm>
                <a:off x="4585" y="7393"/>
                <a:ext cx="720" cy="720"/>
              </a:xfrm>
              <a:prstGeom prst="rect">
                <a:avLst/>
              </a:prstGeom>
              <a:solidFill>
                <a:srgbClr val="00FFFF"/>
              </a:solidFill>
              <a:ln w="9525">
                <a:solidFill>
                  <a:srgbClr val="000000"/>
                </a:solidFill>
                <a:miter lim="800000"/>
                <a:headEnd/>
                <a:tailEnd/>
              </a:ln>
              <a:effectLst>
                <a:outerShdw dist="35921" dir="2700000" algn="ctr" rotWithShape="0">
                  <a:srgbClr val="808080"/>
                </a:outerShdw>
              </a:effectLst>
            </p:spPr>
            <p:txBody>
              <a:bodyPr/>
              <a:lstStyle/>
              <a:p>
                <a:pPr algn="l">
                  <a:defRPr/>
                </a:pPr>
                <a:r>
                  <a:rPr lang="en-US" sz="1400" dirty="0">
                    <a:latin typeface="Times New Roman" pitchFamily="18" charset="0"/>
                  </a:rPr>
                  <a:t> 2</a:t>
                </a:r>
              </a:p>
            </p:txBody>
          </p:sp>
          <p:sp>
            <p:nvSpPr>
              <p:cNvPr id="1423381" name="Rectangle 21"/>
              <p:cNvSpPr>
                <a:spLocks noChangeArrowheads="1"/>
              </p:cNvSpPr>
              <p:nvPr/>
            </p:nvSpPr>
            <p:spPr bwMode="auto">
              <a:xfrm>
                <a:off x="7105" y="7393"/>
                <a:ext cx="720" cy="720"/>
              </a:xfrm>
              <a:prstGeom prst="rect">
                <a:avLst/>
              </a:prstGeom>
              <a:solidFill>
                <a:srgbClr val="00FFFF"/>
              </a:solidFill>
              <a:ln w="9525">
                <a:solidFill>
                  <a:srgbClr val="000000"/>
                </a:solidFill>
                <a:miter lim="800000"/>
                <a:headEnd/>
                <a:tailEnd/>
              </a:ln>
              <a:effectLst>
                <a:outerShdw dist="35921" dir="2700000" algn="ctr" rotWithShape="0">
                  <a:srgbClr val="808080"/>
                </a:outerShdw>
              </a:effectLst>
            </p:spPr>
            <p:txBody>
              <a:bodyPr/>
              <a:lstStyle/>
              <a:p>
                <a:pPr algn="l">
                  <a:defRPr/>
                </a:pPr>
                <a:r>
                  <a:rPr lang="en-US" sz="1400" dirty="0">
                    <a:latin typeface="Times New Roman" pitchFamily="18" charset="0"/>
                  </a:rPr>
                  <a:t>50</a:t>
                </a:r>
              </a:p>
            </p:txBody>
          </p:sp>
          <p:sp>
            <p:nvSpPr>
              <p:cNvPr id="1423382" name="Rectangle 22"/>
              <p:cNvSpPr>
                <a:spLocks noChangeArrowheads="1"/>
              </p:cNvSpPr>
              <p:nvPr/>
            </p:nvSpPr>
            <p:spPr bwMode="auto">
              <a:xfrm>
                <a:off x="8005" y="7393"/>
                <a:ext cx="720" cy="720"/>
              </a:xfrm>
              <a:prstGeom prst="rect">
                <a:avLst/>
              </a:prstGeom>
              <a:solidFill>
                <a:srgbClr val="00FFFF"/>
              </a:solidFill>
              <a:ln w="9525">
                <a:solidFill>
                  <a:srgbClr val="000000"/>
                </a:solidFill>
                <a:miter lim="800000"/>
                <a:headEnd/>
                <a:tailEnd/>
              </a:ln>
              <a:effectLst>
                <a:outerShdw dist="35921" dir="2700000" algn="ctr" rotWithShape="0">
                  <a:srgbClr val="808080"/>
                </a:outerShdw>
              </a:effectLst>
            </p:spPr>
            <p:txBody>
              <a:bodyPr/>
              <a:lstStyle/>
              <a:p>
                <a:pPr algn="l">
                  <a:defRPr/>
                </a:pPr>
                <a:r>
                  <a:rPr lang="en-US" sz="1400" dirty="0">
                    <a:latin typeface="Times New Roman" pitchFamily="18" charset="0"/>
                  </a:rPr>
                  <a:t>51</a:t>
                </a:r>
              </a:p>
            </p:txBody>
          </p:sp>
          <p:sp>
            <p:nvSpPr>
              <p:cNvPr id="6162" name="Text Box 23"/>
              <p:cNvSpPr txBox="1">
                <a:spLocks noChangeArrowheads="1"/>
              </p:cNvSpPr>
              <p:nvPr/>
            </p:nvSpPr>
            <p:spPr bwMode="auto">
              <a:xfrm>
                <a:off x="5485" y="7573"/>
                <a:ext cx="1440" cy="540"/>
              </a:xfrm>
              <a:prstGeom prst="rect">
                <a:avLst/>
              </a:prstGeom>
              <a:noFill/>
              <a:ln w="9525">
                <a:noFill/>
                <a:miter lim="800000"/>
                <a:headEnd/>
                <a:tailEnd/>
              </a:ln>
            </p:spPr>
            <p:txBody>
              <a:bodyPr/>
              <a:lstStyle/>
              <a:p>
                <a:pPr algn="l"/>
                <a:r>
                  <a:rPr lang="en-US" sz="1400" dirty="0">
                    <a:latin typeface="Times New Roman" pitchFamily="18" charset="0"/>
                  </a:rPr>
                  <a:t>…..</a:t>
                </a:r>
              </a:p>
            </p:txBody>
          </p:sp>
        </p:grpSp>
        <p:grpSp>
          <p:nvGrpSpPr>
            <p:cNvPr id="6" name="Group 24"/>
            <p:cNvGrpSpPr>
              <a:grpSpLocks/>
            </p:cNvGrpSpPr>
            <p:nvPr/>
          </p:nvGrpSpPr>
          <p:grpSpPr bwMode="auto">
            <a:xfrm>
              <a:off x="4032" y="2448"/>
              <a:ext cx="1728" cy="552"/>
              <a:chOff x="4049" y="7204"/>
              <a:chExt cx="4320" cy="1953"/>
            </a:xfrm>
          </p:grpSpPr>
          <p:sp>
            <p:nvSpPr>
              <p:cNvPr id="1423385" name="AutoShape 25"/>
              <p:cNvSpPr>
                <a:spLocks noChangeArrowheads="1"/>
              </p:cNvSpPr>
              <p:nvPr/>
            </p:nvSpPr>
            <p:spPr bwMode="auto">
              <a:xfrm>
                <a:off x="4049" y="7204"/>
                <a:ext cx="4320" cy="899"/>
              </a:xfrm>
              <a:custGeom>
                <a:avLst/>
                <a:gdLst>
                  <a:gd name="G0" fmla="+- 8775 0 0"/>
                  <a:gd name="G1" fmla="+- 21600 0 8775"/>
                  <a:gd name="G2" fmla="*/ 8775 1 2"/>
                  <a:gd name="G3" fmla="+- 21600 0 G2"/>
                  <a:gd name="G4" fmla="+/ 8775 21600 2"/>
                  <a:gd name="G5" fmla="+/ G1 0 2"/>
                  <a:gd name="G6" fmla="*/ 21600 21600 8775"/>
                  <a:gd name="G7" fmla="*/ G6 1 2"/>
                  <a:gd name="G8" fmla="+- 21600 0 G7"/>
                  <a:gd name="G9" fmla="*/ 21600 1 2"/>
                  <a:gd name="G10" fmla="+- 8775 0 G9"/>
                  <a:gd name="G11" fmla="?: G10 G8 0"/>
                  <a:gd name="G12" fmla="?: G10 G7 21600"/>
                  <a:gd name="T0" fmla="*/ 17212 w 21600"/>
                  <a:gd name="T1" fmla="*/ 10800 h 21600"/>
                  <a:gd name="T2" fmla="*/ 10800 w 21600"/>
                  <a:gd name="T3" fmla="*/ 21600 h 21600"/>
                  <a:gd name="T4" fmla="*/ 4388 w 21600"/>
                  <a:gd name="T5" fmla="*/ 10800 h 21600"/>
                  <a:gd name="T6" fmla="*/ 10800 w 21600"/>
                  <a:gd name="T7" fmla="*/ 0 h 21600"/>
                  <a:gd name="T8" fmla="*/ 6188 w 21600"/>
                  <a:gd name="T9" fmla="*/ 6188 h 21600"/>
                  <a:gd name="T10" fmla="*/ 15412 w 21600"/>
                  <a:gd name="T11" fmla="*/ 15412 h 21600"/>
                </a:gdLst>
                <a:ahLst/>
                <a:cxnLst>
                  <a:cxn ang="0">
                    <a:pos x="T0" y="T1"/>
                  </a:cxn>
                  <a:cxn ang="0">
                    <a:pos x="T2" y="T3"/>
                  </a:cxn>
                  <a:cxn ang="0">
                    <a:pos x="T4" y="T5"/>
                  </a:cxn>
                  <a:cxn ang="0">
                    <a:pos x="T6" y="T7"/>
                  </a:cxn>
                </a:cxnLst>
                <a:rect l="T8" t="T9" r="T10" b="T11"/>
                <a:pathLst>
                  <a:path w="21600" h="21600">
                    <a:moveTo>
                      <a:pt x="0" y="0"/>
                    </a:moveTo>
                    <a:lnTo>
                      <a:pt x="8775" y="21600"/>
                    </a:lnTo>
                    <a:lnTo>
                      <a:pt x="12825" y="21600"/>
                    </a:lnTo>
                    <a:lnTo>
                      <a:pt x="21600" y="0"/>
                    </a:lnTo>
                    <a:close/>
                  </a:path>
                </a:pathLst>
              </a:custGeom>
              <a:solidFill>
                <a:srgbClr val="FFFF00"/>
              </a:solidFill>
              <a:ln w="9525">
                <a:solidFill>
                  <a:srgbClr val="000000"/>
                </a:solidFill>
                <a:miter lim="800000"/>
                <a:headEnd/>
                <a:tailEnd/>
              </a:ln>
              <a:effectLst>
                <a:outerShdw dist="35921" dir="2700000" algn="ctr" rotWithShape="0">
                  <a:srgbClr val="808080"/>
                </a:outerShdw>
              </a:effectLst>
            </p:spPr>
            <p:txBody>
              <a:bodyPr/>
              <a:lstStyle/>
              <a:p>
                <a:pPr algn="l">
                  <a:defRPr/>
                </a:pPr>
                <a:r>
                  <a:rPr lang="en-US" sz="1400" dirty="0">
                    <a:latin typeface="Times New Roman" pitchFamily="18" charset="0"/>
                  </a:rPr>
                  <a:t>   Products</a:t>
                </a:r>
              </a:p>
            </p:txBody>
          </p:sp>
          <p:sp>
            <p:nvSpPr>
              <p:cNvPr id="1423386" name="Rectangle 26"/>
              <p:cNvSpPr>
                <a:spLocks noChangeArrowheads="1"/>
              </p:cNvSpPr>
              <p:nvPr/>
            </p:nvSpPr>
            <p:spPr bwMode="auto">
              <a:xfrm>
                <a:off x="5844" y="8103"/>
                <a:ext cx="718" cy="570"/>
              </a:xfrm>
              <a:prstGeom prst="rect">
                <a:avLst/>
              </a:prstGeom>
              <a:solidFill>
                <a:srgbClr val="FFFF00"/>
              </a:solidFill>
              <a:ln w="9525">
                <a:solidFill>
                  <a:srgbClr val="000000"/>
                </a:solidFill>
                <a:miter lim="800000"/>
                <a:headEnd/>
                <a:tailEnd/>
              </a:ln>
              <a:effectLst>
                <a:outerShdw dist="35921" dir="2700000" algn="ctr" rotWithShape="0">
                  <a:srgbClr val="808080"/>
                </a:outerShdw>
              </a:effectLst>
            </p:spPr>
            <p:txBody>
              <a:bodyPr/>
              <a:lstStyle/>
              <a:p>
                <a:pPr>
                  <a:defRPr/>
                </a:pPr>
                <a:endParaRPr lang="en-GB" dirty="0"/>
              </a:p>
            </p:txBody>
          </p:sp>
          <p:sp>
            <p:nvSpPr>
              <p:cNvPr id="1423387" name="AutoShape 27"/>
              <p:cNvSpPr>
                <a:spLocks noChangeArrowheads="1"/>
              </p:cNvSpPr>
              <p:nvPr/>
            </p:nvSpPr>
            <p:spPr bwMode="auto">
              <a:xfrm>
                <a:off x="5844" y="8644"/>
                <a:ext cx="725" cy="513"/>
              </a:xfrm>
              <a:custGeom>
                <a:avLst/>
                <a:gdLst>
                  <a:gd name="G0" fmla="+- 7050 0 0"/>
                  <a:gd name="G1" fmla="+- 21600 0 7050"/>
                  <a:gd name="G2" fmla="*/ 7050 1 2"/>
                  <a:gd name="G3" fmla="+- 21600 0 G2"/>
                  <a:gd name="G4" fmla="+/ 7050 21600 2"/>
                  <a:gd name="G5" fmla="+/ G1 0 2"/>
                  <a:gd name="G6" fmla="*/ 21600 21600 7050"/>
                  <a:gd name="G7" fmla="*/ G6 1 2"/>
                  <a:gd name="G8" fmla="+- 21600 0 G7"/>
                  <a:gd name="G9" fmla="*/ 21600 1 2"/>
                  <a:gd name="G10" fmla="+- 7050 0 G9"/>
                  <a:gd name="G11" fmla="?: G10 G8 0"/>
                  <a:gd name="G12" fmla="?: G10 G7 21600"/>
                  <a:gd name="T0" fmla="*/ 18075 w 21600"/>
                  <a:gd name="T1" fmla="*/ 10800 h 21600"/>
                  <a:gd name="T2" fmla="*/ 10800 w 21600"/>
                  <a:gd name="T3" fmla="*/ 21600 h 21600"/>
                  <a:gd name="T4" fmla="*/ 3525 w 21600"/>
                  <a:gd name="T5" fmla="*/ 10800 h 21600"/>
                  <a:gd name="T6" fmla="*/ 10800 w 21600"/>
                  <a:gd name="T7" fmla="*/ 0 h 21600"/>
                  <a:gd name="T8" fmla="*/ 5325 w 21600"/>
                  <a:gd name="T9" fmla="*/ 5325 h 21600"/>
                  <a:gd name="T10" fmla="*/ 16275 w 21600"/>
                  <a:gd name="T11" fmla="*/ 16275 h 21600"/>
                </a:gdLst>
                <a:ahLst/>
                <a:cxnLst>
                  <a:cxn ang="0">
                    <a:pos x="T0" y="T1"/>
                  </a:cxn>
                  <a:cxn ang="0">
                    <a:pos x="T2" y="T3"/>
                  </a:cxn>
                  <a:cxn ang="0">
                    <a:pos x="T4" y="T5"/>
                  </a:cxn>
                  <a:cxn ang="0">
                    <a:pos x="T6" y="T7"/>
                  </a:cxn>
                </a:cxnLst>
                <a:rect l="T8" t="T9" r="T10" b="T11"/>
                <a:pathLst>
                  <a:path w="21600" h="21600">
                    <a:moveTo>
                      <a:pt x="0" y="0"/>
                    </a:moveTo>
                    <a:lnTo>
                      <a:pt x="7050" y="21600"/>
                    </a:lnTo>
                    <a:lnTo>
                      <a:pt x="14550" y="21600"/>
                    </a:lnTo>
                    <a:lnTo>
                      <a:pt x="21600" y="0"/>
                    </a:lnTo>
                    <a:close/>
                  </a:path>
                </a:pathLst>
              </a:custGeom>
              <a:solidFill>
                <a:srgbClr val="FFFF00"/>
              </a:solidFill>
              <a:ln w="9525">
                <a:solidFill>
                  <a:srgbClr val="000000"/>
                </a:solidFill>
                <a:miter lim="800000"/>
                <a:headEnd/>
                <a:tailEnd/>
              </a:ln>
              <a:effectLst>
                <a:outerShdw dist="35921" dir="2700000" algn="ctr" rotWithShape="0">
                  <a:srgbClr val="808080"/>
                </a:outerShdw>
              </a:effectLst>
            </p:spPr>
            <p:txBody>
              <a:bodyPr/>
              <a:lstStyle/>
              <a:p>
                <a:pPr>
                  <a:defRPr/>
                </a:pPr>
                <a:endParaRPr lang="en-GB" dirty="0"/>
              </a:p>
            </p:txBody>
          </p:sp>
        </p:gr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normAutofit fontScale="90000"/>
          </a:bodyPr>
          <a:lstStyle/>
          <a:p>
            <a:r>
              <a:rPr lang="en-GB" dirty="0" smtClean="0"/>
              <a:t>1. EPS performance: T850 v an, EU</a:t>
            </a:r>
            <a:endParaRPr lang="en-GB" dirty="0"/>
          </a:p>
        </p:txBody>
      </p:sp>
      <p:sp>
        <p:nvSpPr>
          <p:cNvPr id="3" name="Text Placeholder 2"/>
          <p:cNvSpPr>
            <a:spLocks noGrp="1"/>
          </p:cNvSpPr>
          <p:nvPr>
            <p:ph type="body" sz="half" idx="1"/>
          </p:nvPr>
        </p:nvSpPr>
        <p:spPr>
          <a:xfrm>
            <a:off x="168520" y="981075"/>
            <a:ext cx="2351943" cy="5337175"/>
          </a:xfrm>
        </p:spPr>
        <p:txBody>
          <a:bodyPr>
            <a:normAutofit fontScale="70000" lnSpcReduction="20000"/>
          </a:bodyPr>
          <a:lstStyle/>
          <a:p>
            <a:pPr marL="0">
              <a:lnSpc>
                <a:spcPct val="100000"/>
              </a:lnSpc>
              <a:buNone/>
            </a:pPr>
            <a:r>
              <a:rPr lang="en-GB" dirty="0" smtClean="0"/>
              <a:t>The </a:t>
            </a:r>
            <a:r>
              <a:rPr lang="en-GB" dirty="0" smtClean="0">
                <a:solidFill>
                  <a:srgbClr val="FF0000"/>
                </a:solidFill>
              </a:rPr>
              <a:t>performance of the EPS has been improving continuously for upper level fields</a:t>
            </a:r>
            <a:r>
              <a:rPr lang="en-GB" dirty="0" smtClean="0"/>
              <a:t>, as seen by looking at the CRPSS for the t+72h, t+120h and t+168h probabilistic prediction of T850 over Europe (verified against analyses). </a:t>
            </a:r>
          </a:p>
          <a:p>
            <a:pPr marL="0">
              <a:lnSpc>
                <a:spcPct val="100000"/>
              </a:lnSpc>
              <a:buNone/>
            </a:pPr>
            <a:r>
              <a:rPr lang="en-GB" dirty="0" smtClean="0"/>
              <a:t>Results indicate a predictability gain of about 2.6 days/decade.</a:t>
            </a:r>
          </a:p>
        </p:txBody>
      </p:sp>
      <p:pic>
        <p:nvPicPr>
          <p:cNvPr id="10" name="Content Placeholder 9" descr="ts_crpss_T850_EU.jpeg"/>
          <p:cNvPicPr>
            <a:picLocks noGrp="1" noChangeAspect="1"/>
          </p:cNvPicPr>
          <p:nvPr>
            <p:ph sz="quarter" idx="2"/>
          </p:nvPr>
        </p:nvPicPr>
        <p:blipFill>
          <a:blip r:embed="rId2" cstate="print"/>
          <a:stretch>
            <a:fillRect/>
          </a:stretch>
        </p:blipFill>
        <p:spPr>
          <a:xfrm>
            <a:off x="2472116" y="1028700"/>
            <a:ext cx="6408115" cy="4913376"/>
          </a:xfrm>
        </p:spPr>
      </p:pic>
      <p:cxnSp>
        <p:nvCxnSpPr>
          <p:cNvPr id="12" name="Straight Connector 11"/>
          <p:cNvCxnSpPr/>
          <p:nvPr/>
        </p:nvCxnSpPr>
        <p:spPr bwMode="auto">
          <a:xfrm>
            <a:off x="3464169" y="3429000"/>
            <a:ext cx="4923692" cy="0"/>
          </a:xfrm>
          <a:prstGeom prst="line">
            <a:avLst/>
          </a:prstGeom>
          <a:solidFill>
            <a:schemeClr val="accent1"/>
          </a:solidFill>
          <a:ln w="12700" cap="flat" cmpd="sng" algn="ctr">
            <a:solidFill>
              <a:schemeClr val="tx1">
                <a:lumMod val="95000"/>
                <a:lumOff val="5000"/>
              </a:schemeClr>
            </a:solidFill>
            <a:prstDash val="solid"/>
            <a:round/>
            <a:headEnd type="oval" w="med" len="med"/>
            <a:tailEnd type="oval" w="med" len="med"/>
          </a:ln>
          <a:effectLst/>
        </p:spPr>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normAutofit/>
          </a:bodyPr>
          <a:lstStyle/>
          <a:p>
            <a:r>
              <a:rPr lang="en-GB" sz="3200" dirty="0" smtClean="0"/>
              <a:t>2</a:t>
            </a:r>
            <a:r>
              <a:rPr lang="en-GB" sz="3200" dirty="0" smtClean="0"/>
              <a:t>. ECMWF EPS </a:t>
            </a:r>
            <a:r>
              <a:rPr lang="en-GB" sz="3200" dirty="0" smtClean="0"/>
              <a:t>performance: TP24 v obs, EU</a:t>
            </a:r>
            <a:endParaRPr lang="en-GB" sz="3200" dirty="0"/>
          </a:p>
        </p:txBody>
      </p:sp>
      <p:sp>
        <p:nvSpPr>
          <p:cNvPr id="3" name="Text Placeholder 2"/>
          <p:cNvSpPr>
            <a:spLocks noGrp="1"/>
          </p:cNvSpPr>
          <p:nvPr>
            <p:ph type="body" sz="half" idx="1"/>
          </p:nvPr>
        </p:nvSpPr>
        <p:spPr>
          <a:xfrm>
            <a:off x="168519" y="981076"/>
            <a:ext cx="8752742" cy="1114425"/>
          </a:xfrm>
        </p:spPr>
        <p:txBody>
          <a:bodyPr>
            <a:normAutofit fontScale="62500" lnSpcReduction="20000"/>
          </a:bodyPr>
          <a:lstStyle/>
          <a:p>
            <a:pPr marL="0">
              <a:lnSpc>
                <a:spcPct val="100000"/>
              </a:lnSpc>
              <a:buNone/>
            </a:pPr>
            <a:r>
              <a:rPr lang="en-GB" dirty="0" smtClean="0"/>
              <a:t>For surface weather parameters such as </a:t>
            </a:r>
            <a:r>
              <a:rPr lang="en-GB" dirty="0" smtClean="0">
                <a:solidFill>
                  <a:srgbClr val="FF0000"/>
                </a:solidFill>
              </a:rPr>
              <a:t>precipitation verified against observations, the improvement has been slower</a:t>
            </a:r>
            <a:r>
              <a:rPr lang="en-GB" dirty="0" smtClean="0"/>
              <a:t>, as shown by the BSS of the probabilistic prediction of 24h accumulated precipitation over Europe (right). </a:t>
            </a:r>
            <a:endParaRPr lang="en-GB" dirty="0"/>
          </a:p>
        </p:txBody>
      </p:sp>
      <p:pic>
        <p:nvPicPr>
          <p:cNvPr id="9" name="Content Placeholder 8" descr="24h32precipitation_observations_4.gif"/>
          <p:cNvPicPr>
            <a:picLocks noGrp="1" noChangeAspect="1"/>
          </p:cNvPicPr>
          <p:nvPr>
            <p:ph sz="quarter" idx="2"/>
          </p:nvPr>
        </p:nvPicPr>
        <p:blipFill>
          <a:blip r:embed="rId2" cstate="print"/>
          <a:stretch>
            <a:fillRect/>
          </a:stretch>
        </p:blipFill>
        <p:spPr>
          <a:xfrm>
            <a:off x="1740877" y="2228850"/>
            <a:ext cx="5486400" cy="4000500"/>
          </a:xfrm>
        </p:spPr>
      </p:pic>
      <p:cxnSp>
        <p:nvCxnSpPr>
          <p:cNvPr id="6" name="Straight Arrow Connector 5"/>
          <p:cNvCxnSpPr/>
          <p:nvPr/>
        </p:nvCxnSpPr>
        <p:spPr bwMode="auto">
          <a:xfrm flipV="1">
            <a:off x="2315308" y="3073400"/>
            <a:ext cx="4472354" cy="666750"/>
          </a:xfrm>
          <a:prstGeom prst="straightConnector1">
            <a:avLst/>
          </a:prstGeom>
          <a:solidFill>
            <a:schemeClr val="accent1"/>
          </a:solidFill>
          <a:ln w="19050" cap="flat" cmpd="sng" algn="ctr">
            <a:solidFill>
              <a:schemeClr val="tx1"/>
            </a:solidFill>
            <a:prstDash val="solid"/>
            <a:round/>
            <a:headEnd type="none" w="med" len="med"/>
            <a:tailEnd type="arrow"/>
          </a:ln>
          <a:effectLst/>
        </p:spPr>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style>
          <a:lnRef idx="1">
            <a:schemeClr val="accent4"/>
          </a:lnRef>
          <a:fillRef idx="2">
            <a:schemeClr val="accent4"/>
          </a:fillRef>
          <a:effectRef idx="1">
            <a:schemeClr val="accent4"/>
          </a:effectRef>
          <a:fontRef idx="minor">
            <a:schemeClr val="dk1"/>
          </a:fontRef>
        </p:style>
        <p:txBody>
          <a:bodyPr>
            <a:normAutofit/>
          </a:bodyPr>
          <a:lstStyle/>
          <a:p>
            <a:r>
              <a:rPr lang="en-US" altLang="ko-KR" sz="3200" dirty="0" smtClean="0">
                <a:ea typeface="굴림" pitchFamily="50" charset="-127"/>
              </a:rPr>
              <a:t>3</a:t>
            </a:r>
            <a:r>
              <a:rPr lang="en-US" altLang="ko-KR" sz="3200" dirty="0" smtClean="0">
                <a:ea typeface="굴림" pitchFamily="50" charset="-127"/>
              </a:rPr>
              <a:t>.ECMWF work with  </a:t>
            </a:r>
            <a:r>
              <a:rPr lang="en-US" altLang="ko-KR" sz="3200" dirty="0" smtClean="0">
                <a:ea typeface="굴림" pitchFamily="50" charset="-127"/>
              </a:rPr>
              <a:t>TIGGE ensembles, calibration and combination</a:t>
            </a:r>
            <a:endParaRPr lang="en-GB" altLang="ko-KR" sz="3200" dirty="0" smtClean="0">
              <a:ea typeface="굴림" pitchFamily="50" charset="-127"/>
            </a:endParaRPr>
          </a:p>
        </p:txBody>
      </p:sp>
      <p:sp>
        <p:nvSpPr>
          <p:cNvPr id="86019" name="Rectangle 3"/>
          <p:cNvSpPr>
            <a:spLocks noChangeArrowheads="1"/>
          </p:cNvSpPr>
          <p:nvPr/>
        </p:nvSpPr>
        <p:spPr bwMode="auto">
          <a:xfrm>
            <a:off x="168520" y="1574800"/>
            <a:ext cx="8723434" cy="5283200"/>
          </a:xfrm>
          <a:prstGeom prst="rect">
            <a:avLst/>
          </a:prstGeom>
          <a:noFill/>
          <a:ln w="12700">
            <a:noFill/>
            <a:miter lim="800000"/>
            <a:headEnd/>
            <a:tailEnd/>
          </a:ln>
        </p:spPr>
        <p:txBody>
          <a:bodyPr lIns="90487" tIns="44450" rIns="90487" bIns="44450"/>
          <a:lstStyle/>
          <a:p>
            <a:pPr algn="l"/>
            <a:r>
              <a:rPr lang="en-GB" sz="1800" b="0" i="1" dirty="0" smtClean="0"/>
              <a:t>Hagedorn et al</a:t>
            </a:r>
            <a:r>
              <a:rPr lang="en-GB" sz="1800" b="0" dirty="0" smtClean="0"/>
              <a:t> </a:t>
            </a:r>
            <a:r>
              <a:rPr lang="en-GB" sz="1800" b="0" dirty="0"/>
              <a:t>(</a:t>
            </a:r>
            <a:r>
              <a:rPr lang="en-GB" sz="1800" b="0" dirty="0" smtClean="0"/>
              <a:t>2010) have </a:t>
            </a:r>
            <a:r>
              <a:rPr lang="en-GB" sz="1800" b="0" dirty="0"/>
              <a:t>compared the performance of the TIGGE ensemble 2-meter Temperature (2mT) forecasts against a multi-model analysis and, over Europe, against observations (from synop stations). Furthermore, </a:t>
            </a:r>
            <a:r>
              <a:rPr lang="en-GB" sz="1800" b="0" dirty="0" smtClean="0"/>
              <a:t>they have investigated </a:t>
            </a:r>
            <a:r>
              <a:rPr lang="en-GB" sz="1800" b="0" dirty="0"/>
              <a:t>the impact of bias-correction and of calibration on the ensemble performance.</a:t>
            </a:r>
          </a:p>
          <a:p>
            <a:pPr algn="l"/>
            <a:endParaRPr lang="en-GB" sz="1800" b="0" dirty="0"/>
          </a:p>
          <a:p>
            <a:pPr algn="l"/>
            <a:r>
              <a:rPr lang="en-GB" sz="1800" b="0" dirty="0"/>
              <a:t>Hereafter, </a:t>
            </a:r>
            <a:r>
              <a:rPr lang="en-GB" sz="1800" b="0" dirty="0" smtClean="0"/>
              <a:t>some results based on the average </a:t>
            </a:r>
            <a:r>
              <a:rPr lang="en-GB" sz="1800" b="0" dirty="0"/>
              <a:t>scores for </a:t>
            </a:r>
            <a:r>
              <a:rPr lang="en-GB" sz="1800" b="0" dirty="0" smtClean="0"/>
              <a:t>DJF 2008-09 computed for T850 and 2mT using ERA-Interim analysis or observations, </a:t>
            </a:r>
            <a:r>
              <a:rPr lang="en-GB" sz="1800" b="0" dirty="0"/>
              <a:t>for NH and </a:t>
            </a:r>
            <a:r>
              <a:rPr lang="en-GB" sz="1800" b="0" dirty="0" smtClean="0"/>
              <a:t>Europe, are briefly discussed.</a:t>
            </a:r>
          </a:p>
          <a:p>
            <a:pPr algn="l"/>
            <a:endParaRPr lang="en-GB" sz="1800" b="0" dirty="0" smtClean="0"/>
          </a:p>
          <a:p>
            <a:pPr algn="l"/>
            <a:r>
              <a:rPr lang="en-GB" sz="1800" b="0" dirty="0" smtClean="0">
                <a:solidFill>
                  <a:srgbClr val="FF0000"/>
                </a:solidFill>
              </a:rPr>
              <a:t>Results indicates that a multi-model ensemble containing nine TIGGE ensembles did not improve on the performance of the best single-model, the ECMWF EPS. </a:t>
            </a:r>
            <a:r>
              <a:rPr lang="en-GB" sz="1800" b="0" dirty="0" smtClean="0">
                <a:solidFill>
                  <a:srgbClr val="008000"/>
                </a:solidFill>
              </a:rPr>
              <a:t>However, a reduced multi-model system, consisting of only the four best ensemble system (MSC, NCEP, UKMO and ECMWF), showed an improved performance. </a:t>
            </a:r>
            <a:r>
              <a:rPr lang="en-GB" sz="1800" b="0" dirty="0" smtClean="0"/>
              <a:t>However, reforecast-calibrated ECMWF EPS forecasts were of comparable or superior quality to the multi-model predictions, when verified against ERA-interim analysis or against observations. </a:t>
            </a:r>
            <a:endParaRPr lang="en-GB" sz="1800" b="0" dirty="0"/>
          </a:p>
          <a:p>
            <a:pPr algn="l"/>
            <a:endParaRPr lang="en-GB" sz="1800" b="0" dirty="0"/>
          </a:p>
          <a:p>
            <a:pPr algn="l"/>
            <a:endParaRPr lang="en-GB" sz="1800" b="0" dirty="0"/>
          </a:p>
          <a:p>
            <a:pPr algn="l"/>
            <a:endParaRPr lang="en-US" sz="1800" b="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49166" y="0"/>
            <a:ext cx="8376138" cy="939799"/>
          </a:xfrm>
        </p:spPr>
        <p:style>
          <a:lnRef idx="1">
            <a:schemeClr val="accent4"/>
          </a:lnRef>
          <a:fillRef idx="2">
            <a:schemeClr val="accent4"/>
          </a:fillRef>
          <a:effectRef idx="1">
            <a:schemeClr val="accent4"/>
          </a:effectRef>
          <a:fontRef idx="minor">
            <a:schemeClr val="dk1"/>
          </a:fontRef>
        </p:style>
        <p:txBody>
          <a:bodyPr>
            <a:normAutofit fontScale="90000"/>
          </a:bodyPr>
          <a:lstStyle/>
          <a:p>
            <a:r>
              <a:rPr lang="en-US" altLang="ko-KR" dirty="0" smtClean="0">
                <a:ea typeface="굴림" pitchFamily="50" charset="-127"/>
              </a:rPr>
              <a:t>4</a:t>
            </a:r>
            <a:r>
              <a:rPr lang="en-US" altLang="ko-KR" sz="3556" dirty="0" smtClean="0">
                <a:ea typeface="굴림" pitchFamily="50" charset="-127"/>
              </a:rPr>
              <a:t>. ECMWF work with TIGGE </a:t>
            </a:r>
            <a:r>
              <a:rPr lang="en-US" altLang="ko-KR" sz="3556" dirty="0" smtClean="0">
                <a:ea typeface="굴림" pitchFamily="50" charset="-127"/>
              </a:rPr>
              <a:t>ensembles, calibration and combination</a:t>
            </a:r>
            <a:endParaRPr lang="en-GB" sz="3556" dirty="0"/>
          </a:p>
        </p:txBody>
      </p:sp>
      <p:sp>
        <p:nvSpPr>
          <p:cNvPr id="3" name="Text Placeholder 2"/>
          <p:cNvSpPr>
            <a:spLocks noGrp="1"/>
          </p:cNvSpPr>
          <p:nvPr>
            <p:ph type="body" sz="half" idx="1"/>
          </p:nvPr>
        </p:nvSpPr>
        <p:spPr>
          <a:xfrm>
            <a:off x="140678" y="1435100"/>
            <a:ext cx="2434003" cy="5422900"/>
          </a:xfrm>
        </p:spPr>
        <p:style>
          <a:lnRef idx="1">
            <a:schemeClr val="accent2"/>
          </a:lnRef>
          <a:fillRef idx="2">
            <a:schemeClr val="accent2"/>
          </a:fillRef>
          <a:effectRef idx="1">
            <a:schemeClr val="accent2"/>
          </a:effectRef>
          <a:fontRef idx="minor">
            <a:schemeClr val="dk1"/>
          </a:fontRef>
        </p:style>
        <p:txBody>
          <a:bodyPr>
            <a:normAutofit fontScale="62500" lnSpcReduction="20000"/>
          </a:bodyPr>
          <a:lstStyle/>
          <a:p>
            <a:pPr marL="0">
              <a:lnSpc>
                <a:spcPct val="100000"/>
              </a:lnSpc>
              <a:buNone/>
            </a:pPr>
            <a:r>
              <a:rPr lang="en-GB" dirty="0" smtClean="0"/>
              <a:t>CRPSS for T850 over NH for FM2010 (43 cases) verified against ERA-Int. Results are shown for the TIGGE-4 (</a:t>
            </a:r>
            <a:r>
              <a:rPr lang="en-GB" b="1" dirty="0" smtClean="0">
                <a:solidFill>
                  <a:schemeClr val="tx2">
                    <a:lumMod val="75000"/>
                  </a:schemeClr>
                </a:solidFill>
              </a:rPr>
              <a:t>CMC, ECMWF, MetOffice, and NCEP) </a:t>
            </a:r>
            <a:r>
              <a:rPr lang="en-GB" dirty="0" smtClean="0"/>
              <a:t>multi-model (solid line), each contributing system, and the re-forecast calibrated ECMWF ensemble.</a:t>
            </a:r>
          </a:p>
          <a:p>
            <a:pPr marL="0">
              <a:lnSpc>
                <a:spcPct val="100000"/>
              </a:lnSpc>
              <a:buNone/>
            </a:pPr>
            <a:r>
              <a:rPr lang="en-GB" dirty="0" smtClean="0"/>
              <a:t>For T850 the EC-EPS DMO is very reliable and re-calibration has only a small positive impact.</a:t>
            </a:r>
          </a:p>
        </p:txBody>
      </p:sp>
      <p:grpSp>
        <p:nvGrpSpPr>
          <p:cNvPr id="4" name="Group 29"/>
          <p:cNvGrpSpPr/>
          <p:nvPr/>
        </p:nvGrpSpPr>
        <p:grpSpPr>
          <a:xfrm>
            <a:off x="2725616" y="1073150"/>
            <a:ext cx="6120900" cy="4824476"/>
            <a:chOff x="2952750" y="1073150"/>
            <a:chExt cx="6630975" cy="4824476"/>
          </a:xfrm>
        </p:grpSpPr>
        <p:pic>
          <p:nvPicPr>
            <p:cNvPr id="5" name="Picture 4" descr="T850_TIGGE_20100201to0315.jpeg"/>
            <p:cNvPicPr>
              <a:picLocks noChangeAspect="1"/>
            </p:cNvPicPr>
            <p:nvPr/>
          </p:nvPicPr>
          <p:blipFill>
            <a:blip r:embed="rId2" cstate="print"/>
            <a:srcRect l="4482" t="1809"/>
            <a:stretch>
              <a:fillRect/>
            </a:stretch>
          </p:blipFill>
          <p:spPr>
            <a:xfrm>
              <a:off x="2952750" y="1073150"/>
              <a:ext cx="6630975" cy="4824476"/>
            </a:xfrm>
            <a:prstGeom prst="rect">
              <a:avLst/>
            </a:prstGeom>
          </p:spPr>
        </p:pic>
        <p:cxnSp>
          <p:nvCxnSpPr>
            <p:cNvPr id="12" name="Straight Arrow Connector 11"/>
            <p:cNvCxnSpPr/>
            <p:nvPr/>
          </p:nvCxnSpPr>
          <p:spPr bwMode="auto">
            <a:xfrm>
              <a:off x="5041900" y="5251450"/>
              <a:ext cx="755650" cy="1588"/>
            </a:xfrm>
            <a:prstGeom prst="straightConnector1">
              <a:avLst/>
            </a:prstGeom>
            <a:solidFill>
              <a:schemeClr val="accent1"/>
            </a:solidFill>
            <a:ln w="12700" cap="flat" cmpd="sng" algn="ctr">
              <a:solidFill>
                <a:schemeClr val="tx1"/>
              </a:solidFill>
              <a:prstDash val="solid"/>
              <a:round/>
              <a:headEnd type="triangle" w="med" len="med"/>
              <a:tailEnd type="triangle" w="med" len="med"/>
            </a:ln>
            <a:effectLst/>
          </p:spPr>
        </p:cxnSp>
        <p:cxnSp>
          <p:nvCxnSpPr>
            <p:cNvPr id="7" name="Straight Connector 6"/>
            <p:cNvCxnSpPr/>
            <p:nvPr/>
          </p:nvCxnSpPr>
          <p:spPr bwMode="auto">
            <a:xfrm rot="5400000">
              <a:off x="5019675" y="4518025"/>
              <a:ext cx="1555750"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9" name="Straight Connector 8"/>
            <p:cNvCxnSpPr/>
            <p:nvPr/>
          </p:nvCxnSpPr>
          <p:spPr bwMode="auto">
            <a:xfrm>
              <a:off x="5041900" y="3740150"/>
              <a:ext cx="755650"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0" name="Straight Connector 9"/>
            <p:cNvCxnSpPr/>
            <p:nvPr/>
          </p:nvCxnSpPr>
          <p:spPr bwMode="auto">
            <a:xfrm rot="5400000">
              <a:off x="4264025" y="4518025"/>
              <a:ext cx="1555750"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15" name="TextBox 14"/>
            <p:cNvSpPr txBox="1"/>
            <p:nvPr/>
          </p:nvSpPr>
          <p:spPr>
            <a:xfrm>
              <a:off x="5051350" y="4974451"/>
              <a:ext cx="618816" cy="276999"/>
            </a:xfrm>
            <a:prstGeom prst="rect">
              <a:avLst/>
            </a:prstGeom>
            <a:noFill/>
          </p:spPr>
          <p:txBody>
            <a:bodyPr wrap="none" rtlCol="0">
              <a:spAutoFit/>
            </a:bodyPr>
            <a:lstStyle/>
            <a:p>
              <a:r>
                <a:rPr lang="en-GB" sz="1200" i="1" dirty="0" smtClean="0"/>
                <a:t>~1.8d</a:t>
              </a:r>
              <a:endParaRPr lang="en-GB" sz="1200" i="1" dirty="0"/>
            </a:p>
          </p:txBody>
        </p:sp>
        <p:cxnSp>
          <p:nvCxnSpPr>
            <p:cNvPr id="18" name="Straight Connector 17"/>
            <p:cNvCxnSpPr/>
            <p:nvPr/>
          </p:nvCxnSpPr>
          <p:spPr bwMode="auto">
            <a:xfrm rot="5400000">
              <a:off x="3219450" y="4184650"/>
              <a:ext cx="2222500"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9" name="Straight Connector 18"/>
            <p:cNvCxnSpPr/>
            <p:nvPr/>
          </p:nvCxnSpPr>
          <p:spPr bwMode="auto">
            <a:xfrm>
              <a:off x="3708400" y="3073400"/>
              <a:ext cx="622300"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0" name="Straight Connector 19"/>
            <p:cNvCxnSpPr/>
            <p:nvPr/>
          </p:nvCxnSpPr>
          <p:spPr bwMode="auto">
            <a:xfrm rot="16200000" flipH="1">
              <a:off x="2602259" y="4179540"/>
              <a:ext cx="2222500" cy="10219"/>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21" name="TextBox 20"/>
            <p:cNvSpPr txBox="1"/>
            <p:nvPr/>
          </p:nvSpPr>
          <p:spPr>
            <a:xfrm>
              <a:off x="3663950" y="4974451"/>
              <a:ext cx="618816" cy="276999"/>
            </a:xfrm>
            <a:prstGeom prst="rect">
              <a:avLst/>
            </a:prstGeom>
            <a:noFill/>
          </p:spPr>
          <p:txBody>
            <a:bodyPr wrap="none" rtlCol="0">
              <a:spAutoFit/>
            </a:bodyPr>
            <a:lstStyle/>
            <a:p>
              <a:r>
                <a:rPr lang="en-GB" sz="1200" i="1" dirty="0" smtClean="0"/>
                <a:t>~1.5d</a:t>
              </a:r>
              <a:endParaRPr lang="en-GB" sz="1200" i="1" dirty="0"/>
            </a:p>
          </p:txBody>
        </p:sp>
        <p:cxnSp>
          <p:nvCxnSpPr>
            <p:cNvPr id="28" name="Straight Arrow Connector 27"/>
            <p:cNvCxnSpPr/>
            <p:nvPr/>
          </p:nvCxnSpPr>
          <p:spPr bwMode="auto">
            <a:xfrm>
              <a:off x="3752850" y="5251450"/>
              <a:ext cx="577850" cy="1588"/>
            </a:xfrm>
            <a:prstGeom prst="straightConnector1">
              <a:avLst/>
            </a:prstGeom>
            <a:solidFill>
              <a:schemeClr val="accent1"/>
            </a:solidFill>
            <a:ln w="12700" cap="flat" cmpd="sng" algn="ctr">
              <a:solidFill>
                <a:schemeClr val="tx1"/>
              </a:solidFill>
              <a:prstDash val="solid"/>
              <a:round/>
              <a:headEnd type="triangle" w="med" len="med"/>
              <a:tailEnd type="triangle" w="med" len="med"/>
            </a:ln>
            <a:effectLst/>
          </p:spPr>
        </p:cxn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49166" y="155574"/>
            <a:ext cx="8376138" cy="827225"/>
          </a:xfrm>
        </p:spPr>
        <p:style>
          <a:lnRef idx="1">
            <a:schemeClr val="accent4"/>
          </a:lnRef>
          <a:fillRef idx="2">
            <a:schemeClr val="accent4"/>
          </a:fillRef>
          <a:effectRef idx="1">
            <a:schemeClr val="accent4"/>
          </a:effectRef>
          <a:fontRef idx="minor">
            <a:schemeClr val="dk1"/>
          </a:fontRef>
        </p:style>
        <p:txBody>
          <a:bodyPr>
            <a:noAutofit/>
          </a:bodyPr>
          <a:lstStyle/>
          <a:p>
            <a:r>
              <a:rPr lang="en-US" altLang="ko-KR" sz="3200" dirty="0" smtClean="0">
                <a:ea typeface="굴림" pitchFamily="50" charset="-127"/>
              </a:rPr>
              <a:t>5</a:t>
            </a:r>
            <a:r>
              <a:rPr lang="en-US" altLang="ko-KR" sz="3200" dirty="0" smtClean="0">
                <a:ea typeface="굴림" pitchFamily="50" charset="-127"/>
              </a:rPr>
              <a:t>. ECMWF TIGGE </a:t>
            </a:r>
            <a:r>
              <a:rPr lang="en-US" altLang="ko-KR" sz="3200" dirty="0" smtClean="0">
                <a:ea typeface="굴림" pitchFamily="50" charset="-127"/>
              </a:rPr>
              <a:t>ensembles, calibration and combination</a:t>
            </a:r>
            <a:endParaRPr lang="en-GB" sz="3200" dirty="0"/>
          </a:p>
        </p:txBody>
      </p:sp>
      <p:pic>
        <p:nvPicPr>
          <p:cNvPr id="6" name="Picture 5" descr="T2m_TIGGE_20100201to0315.jpeg"/>
          <p:cNvPicPr>
            <a:picLocks noChangeAspect="1"/>
          </p:cNvPicPr>
          <p:nvPr/>
        </p:nvPicPr>
        <p:blipFill>
          <a:blip r:embed="rId2" cstate="print"/>
          <a:stretch>
            <a:fillRect/>
          </a:stretch>
        </p:blipFill>
        <p:spPr>
          <a:xfrm>
            <a:off x="2439139" y="982800"/>
            <a:ext cx="6408115" cy="4913376"/>
          </a:xfrm>
          <a:prstGeom prst="rect">
            <a:avLst/>
          </a:prstGeom>
        </p:spPr>
      </p:pic>
      <p:cxnSp>
        <p:nvCxnSpPr>
          <p:cNvPr id="7" name="Straight Connector 6"/>
          <p:cNvCxnSpPr/>
          <p:nvPr/>
        </p:nvCxnSpPr>
        <p:spPr bwMode="auto">
          <a:xfrm rot="5400000">
            <a:off x="4592515" y="4495800"/>
            <a:ext cx="1600200"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8" name="Straight Connector 7"/>
          <p:cNvCxnSpPr/>
          <p:nvPr/>
        </p:nvCxnSpPr>
        <p:spPr bwMode="auto">
          <a:xfrm>
            <a:off x="4654061" y="3695700"/>
            <a:ext cx="738554"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9" name="Straight Connector 8"/>
          <p:cNvCxnSpPr/>
          <p:nvPr/>
        </p:nvCxnSpPr>
        <p:spPr bwMode="auto">
          <a:xfrm rot="5400000">
            <a:off x="3853962" y="4495800"/>
            <a:ext cx="1600200"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10" name="TextBox 9"/>
          <p:cNvSpPr txBox="1"/>
          <p:nvPr/>
        </p:nvSpPr>
        <p:spPr>
          <a:xfrm>
            <a:off x="4764188" y="4984751"/>
            <a:ext cx="454371" cy="276999"/>
          </a:xfrm>
          <a:prstGeom prst="rect">
            <a:avLst/>
          </a:prstGeom>
          <a:noFill/>
        </p:spPr>
        <p:txBody>
          <a:bodyPr wrap="none" rtlCol="0">
            <a:spAutoFit/>
          </a:bodyPr>
          <a:lstStyle/>
          <a:p>
            <a:r>
              <a:rPr lang="en-GB" sz="1200" i="1" dirty="0" smtClean="0"/>
              <a:t>~2d</a:t>
            </a:r>
            <a:endParaRPr lang="en-GB" sz="1200" i="1" dirty="0"/>
          </a:p>
        </p:txBody>
      </p:sp>
      <p:cxnSp>
        <p:nvCxnSpPr>
          <p:cNvPr id="11" name="Straight Arrow Connector 10"/>
          <p:cNvCxnSpPr/>
          <p:nvPr/>
        </p:nvCxnSpPr>
        <p:spPr bwMode="auto">
          <a:xfrm>
            <a:off x="4654061" y="5251450"/>
            <a:ext cx="738554" cy="1588"/>
          </a:xfrm>
          <a:prstGeom prst="straightConnector1">
            <a:avLst/>
          </a:prstGeom>
          <a:solidFill>
            <a:schemeClr val="accent1"/>
          </a:solidFill>
          <a:ln w="12700" cap="flat" cmpd="sng" algn="ctr">
            <a:solidFill>
              <a:schemeClr val="tx1"/>
            </a:solidFill>
            <a:prstDash val="solid"/>
            <a:round/>
            <a:headEnd type="triangle" w="med" len="med"/>
            <a:tailEnd type="triangle" w="med" len="med"/>
          </a:ln>
          <a:effectLst/>
        </p:spPr>
      </p:cxnSp>
      <p:sp>
        <p:nvSpPr>
          <p:cNvPr id="3" name="Text Placeholder 2"/>
          <p:cNvSpPr>
            <a:spLocks noGrp="1"/>
          </p:cNvSpPr>
          <p:nvPr>
            <p:ph type="body" sz="half" idx="1"/>
          </p:nvPr>
        </p:nvSpPr>
        <p:spPr>
          <a:xfrm>
            <a:off x="181709" y="1028701"/>
            <a:ext cx="2502877" cy="5337175"/>
          </a:xfrm>
        </p:spPr>
        <p:txBody>
          <a:bodyPr>
            <a:normAutofit fontScale="70000" lnSpcReduction="20000"/>
          </a:bodyPr>
          <a:lstStyle/>
          <a:p>
            <a:pPr marL="0">
              <a:lnSpc>
                <a:spcPct val="100000"/>
              </a:lnSpc>
              <a:buNone/>
            </a:pPr>
            <a:r>
              <a:rPr lang="en-GB" dirty="0" smtClean="0"/>
              <a:t>CRPSS for 2m-T over NH for FM2010 (43 cases) verified against ERA-Int. Results are shown for the bias-corrected (based on the past 30 days) TIGGE-4 multi-model, each contributing system, and the re-forecast calibrated ECMWF ensemble. </a:t>
            </a:r>
          </a:p>
          <a:p>
            <a:pPr marL="0">
              <a:lnSpc>
                <a:spcPct val="100000"/>
              </a:lnSpc>
              <a:buNone/>
            </a:pPr>
            <a:r>
              <a:rPr lang="en-GB" dirty="0" smtClean="0"/>
              <a:t>For 2m-T the EC-EPS DMO is less reliable and re-calibration has a larger positive impact. </a:t>
            </a:r>
          </a:p>
          <a:p>
            <a:pPr marL="0">
              <a:lnSpc>
                <a:spcPct val="100000"/>
              </a:lnSpc>
              <a:buNone/>
            </a:pPr>
            <a:endParaRPr lang="en-GB" dirty="0" smtClean="0"/>
          </a:p>
        </p:txBody>
      </p:sp>
      <p:cxnSp>
        <p:nvCxnSpPr>
          <p:cNvPr id="16" name="Straight Connector 15"/>
          <p:cNvCxnSpPr/>
          <p:nvPr/>
        </p:nvCxnSpPr>
        <p:spPr bwMode="auto">
          <a:xfrm rot="5400000">
            <a:off x="3262435" y="4273550"/>
            <a:ext cx="2044700"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7" name="Straight Connector 16"/>
          <p:cNvCxnSpPr/>
          <p:nvPr/>
        </p:nvCxnSpPr>
        <p:spPr bwMode="auto">
          <a:xfrm>
            <a:off x="3423139" y="3251200"/>
            <a:ext cx="861646"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8" name="Straight Connector 17"/>
          <p:cNvCxnSpPr/>
          <p:nvPr/>
        </p:nvCxnSpPr>
        <p:spPr bwMode="auto">
          <a:xfrm rot="5400000">
            <a:off x="2400788" y="4273550"/>
            <a:ext cx="2044700"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19" name="TextBox 18"/>
          <p:cNvSpPr txBox="1"/>
          <p:nvPr/>
        </p:nvSpPr>
        <p:spPr>
          <a:xfrm>
            <a:off x="3546231" y="4984751"/>
            <a:ext cx="571215" cy="276999"/>
          </a:xfrm>
          <a:prstGeom prst="rect">
            <a:avLst/>
          </a:prstGeom>
          <a:noFill/>
        </p:spPr>
        <p:txBody>
          <a:bodyPr wrap="none" rtlCol="0">
            <a:spAutoFit/>
          </a:bodyPr>
          <a:lstStyle/>
          <a:p>
            <a:r>
              <a:rPr lang="en-GB" sz="1200" i="1" dirty="0" smtClean="0"/>
              <a:t>~2.2d</a:t>
            </a:r>
            <a:endParaRPr lang="en-GB" sz="1200" i="1" dirty="0"/>
          </a:p>
        </p:txBody>
      </p:sp>
      <p:cxnSp>
        <p:nvCxnSpPr>
          <p:cNvPr id="20" name="Straight Arrow Connector 19"/>
          <p:cNvCxnSpPr/>
          <p:nvPr/>
        </p:nvCxnSpPr>
        <p:spPr bwMode="auto">
          <a:xfrm>
            <a:off x="3423139" y="5251450"/>
            <a:ext cx="820615" cy="1588"/>
          </a:xfrm>
          <a:prstGeom prst="straightConnector1">
            <a:avLst/>
          </a:prstGeom>
          <a:solidFill>
            <a:schemeClr val="accent1"/>
          </a:solidFill>
          <a:ln w="12700" cap="flat" cmpd="sng" algn="ctr">
            <a:solidFill>
              <a:schemeClr val="tx1"/>
            </a:solidFill>
            <a:prstDash val="solid"/>
            <a:round/>
            <a:headEnd type="triangle" w="med" len="med"/>
            <a:tailEnd type="triangle" w="med" len="med"/>
          </a:ln>
          <a:effectLst/>
        </p:spPr>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extBox 5"/>
          <p:cNvSpPr txBox="1"/>
          <p:nvPr/>
        </p:nvSpPr>
        <p:spPr>
          <a:xfrm>
            <a:off x="470936" y="1255665"/>
            <a:ext cx="8348404" cy="486287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400" dirty="0" smtClean="0"/>
              <a:t>New methods of combining ensembles from different sources and of correcting </a:t>
            </a:r>
            <a:r>
              <a:rPr lang="en-US" sz="2400" dirty="0" smtClean="0"/>
              <a:t>for systematic </a:t>
            </a:r>
            <a:r>
              <a:rPr lang="en-US" sz="2400" dirty="0" smtClean="0"/>
              <a:t>errors (biases, spread over-/under-estimation)</a:t>
            </a:r>
            <a:r>
              <a:rPr lang="en-US" sz="2400" dirty="0" smtClean="0"/>
              <a:t>,</a:t>
            </a:r>
          </a:p>
          <a:p>
            <a:endParaRPr lang="en-US" dirty="0" smtClean="0"/>
          </a:p>
          <a:p>
            <a:r>
              <a:rPr lang="en-US" dirty="0" smtClean="0"/>
              <a:t>- </a:t>
            </a:r>
            <a:r>
              <a:rPr lang="en-US" sz="2000" dirty="0" smtClean="0"/>
              <a:t>Calibration of model ensembles on the basis of past performance (typically,</a:t>
            </a:r>
          </a:p>
          <a:p>
            <a:r>
              <a:rPr lang="en-US" sz="2000" dirty="0" smtClean="0"/>
              <a:t>correcting ensemble mean for observed systematic bias, or ensemble spread on </a:t>
            </a:r>
            <a:r>
              <a:rPr lang="en-US" sz="2000" dirty="0" smtClean="0"/>
              <a:t>the basis </a:t>
            </a:r>
            <a:r>
              <a:rPr lang="en-US" sz="2000" dirty="0" smtClean="0"/>
              <a:t>of observed spread-skill relationship; see, </a:t>
            </a:r>
            <a:r>
              <a:rPr lang="en-US" sz="2000" i="1" dirty="0" err="1" smtClean="0"/>
              <a:t>e</a:t>
            </a:r>
            <a:r>
              <a:rPr lang="en-US" sz="2000" i="1" dirty="0" smtClean="0"/>
              <a:t>. </a:t>
            </a:r>
            <a:r>
              <a:rPr lang="en-US" sz="2000" i="1" dirty="0" err="1" smtClean="0"/>
              <a:t>g</a:t>
            </a:r>
            <a:r>
              <a:rPr lang="en-US" sz="2000" i="1" dirty="0" smtClean="0"/>
              <a:t>., </a:t>
            </a:r>
            <a:r>
              <a:rPr lang="en-US" sz="2000" i="1" dirty="0" err="1" smtClean="0"/>
              <a:t>Gneiting</a:t>
            </a:r>
            <a:r>
              <a:rPr lang="en-US" sz="2000" i="1" dirty="0" smtClean="0"/>
              <a:t> et al.</a:t>
            </a:r>
            <a:r>
              <a:rPr lang="en-US" sz="2000" i="1" dirty="0" smtClean="0"/>
              <a:t>, MWR</a:t>
            </a:r>
            <a:r>
              <a:rPr lang="en-US" sz="2000" i="1" dirty="0" smtClean="0"/>
              <a:t>, 2005</a:t>
            </a:r>
            <a:r>
              <a:rPr lang="en-US" sz="2000" i="1" dirty="0" smtClean="0"/>
              <a:t>; </a:t>
            </a:r>
            <a:r>
              <a:rPr lang="en-US" sz="2000" dirty="0" smtClean="0"/>
              <a:t>‘</a:t>
            </a:r>
            <a:r>
              <a:rPr lang="en-US" sz="2000" dirty="0" smtClean="0"/>
              <a:t>dressing’ ensembles</a:t>
            </a:r>
            <a:r>
              <a:rPr lang="en-US" sz="2000" dirty="0" smtClean="0"/>
              <a:t>)</a:t>
            </a:r>
          </a:p>
          <a:p>
            <a:endParaRPr lang="en-US" sz="2000" dirty="0" smtClean="0"/>
          </a:p>
          <a:p>
            <a:r>
              <a:rPr lang="en-US" sz="2000" dirty="0" smtClean="0"/>
              <a:t>- Use of </a:t>
            </a:r>
            <a:r>
              <a:rPr lang="en-US" sz="2000" dirty="0" err="1" smtClean="0"/>
              <a:t>reforecasts</a:t>
            </a:r>
            <a:r>
              <a:rPr lang="en-US" sz="2000" dirty="0" smtClean="0"/>
              <a:t>, performed on past situations, for increasing size of training</a:t>
            </a:r>
          </a:p>
          <a:p>
            <a:r>
              <a:rPr lang="en-US" sz="2000" dirty="0" smtClean="0"/>
              <a:t>sample (</a:t>
            </a:r>
            <a:r>
              <a:rPr lang="en-US" sz="2000" dirty="0" err="1" smtClean="0"/>
              <a:t>Hamill</a:t>
            </a:r>
            <a:r>
              <a:rPr lang="en-US" sz="2000" dirty="0" smtClean="0"/>
              <a:t> </a:t>
            </a:r>
            <a:r>
              <a:rPr lang="en-US" sz="2000" i="1" dirty="0" smtClean="0"/>
              <a:t>et al.</a:t>
            </a:r>
            <a:r>
              <a:rPr lang="en-US" sz="2000" i="1" dirty="0" smtClean="0"/>
              <a:t>)</a:t>
            </a:r>
          </a:p>
          <a:p>
            <a:endParaRPr lang="en-US" sz="2000" i="1" dirty="0" smtClean="0"/>
          </a:p>
          <a:p>
            <a:r>
              <a:rPr lang="en-US" sz="2000" dirty="0" smtClean="0"/>
              <a:t>- Combining different ensembles, possibly by assigning them weights on the </a:t>
            </a:r>
            <a:r>
              <a:rPr lang="en-US" sz="2000" dirty="0" smtClean="0"/>
              <a:t>basis of </a:t>
            </a:r>
            <a:r>
              <a:rPr lang="en-US" sz="2000" dirty="0" smtClean="0"/>
              <a:t>observed past performance (</a:t>
            </a:r>
            <a:r>
              <a:rPr lang="en-US" sz="2000" dirty="0" err="1" smtClean="0"/>
              <a:t>Weigel</a:t>
            </a:r>
            <a:r>
              <a:rPr lang="en-US" sz="2000" dirty="0" smtClean="0"/>
              <a:t> and Bowler, </a:t>
            </a:r>
            <a:r>
              <a:rPr lang="en-US" sz="2000" i="1" dirty="0" smtClean="0"/>
              <a:t>QJRMS, 2009, </a:t>
            </a:r>
            <a:r>
              <a:rPr lang="en-US" sz="2000" i="1" dirty="0" smtClean="0"/>
              <a:t>Johnson and </a:t>
            </a:r>
            <a:r>
              <a:rPr lang="en-US" sz="2000" dirty="0" err="1" smtClean="0"/>
              <a:t>Swinbank</a:t>
            </a:r>
            <a:r>
              <a:rPr lang="en-US" sz="2000" dirty="0" smtClean="0"/>
              <a:t>, </a:t>
            </a:r>
            <a:r>
              <a:rPr lang="en-US" sz="2000" i="1" dirty="0" smtClean="0"/>
              <a:t>QJRMS, 2009)</a:t>
            </a:r>
            <a:endParaRPr lang="en-US" sz="2000" dirty="0"/>
          </a:p>
        </p:txBody>
      </p:sp>
      <p:sp>
        <p:nvSpPr>
          <p:cNvPr id="7" name="TextBox 6"/>
          <p:cNvSpPr txBox="1"/>
          <p:nvPr/>
        </p:nvSpPr>
        <p:spPr>
          <a:xfrm>
            <a:off x="1341453" y="0"/>
            <a:ext cx="6122163" cy="92333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dirty="0" smtClean="0"/>
              <a:t>Eighth meeting of the GIFS-TIGGE Working Group</a:t>
            </a:r>
          </a:p>
          <a:p>
            <a:pPr algn="ctr"/>
            <a:r>
              <a:rPr lang="en-US" dirty="0" smtClean="0"/>
              <a:t>World Meteorological Organization, Geneva, Switzerland</a:t>
            </a:r>
          </a:p>
          <a:p>
            <a:pPr algn="ctr"/>
            <a:r>
              <a:rPr lang="en-US" dirty="0" smtClean="0"/>
              <a:t>23 February 2010</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extBox 5"/>
          <p:cNvSpPr txBox="1"/>
          <p:nvPr/>
        </p:nvSpPr>
        <p:spPr>
          <a:xfrm>
            <a:off x="922011" y="2209103"/>
            <a:ext cx="7202123" cy="120032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400" dirty="0" smtClean="0"/>
              <a:t>Scores saturate for ensemble sizes </a:t>
            </a:r>
            <a:r>
              <a:rPr lang="en-US" sz="2400" i="1" dirty="0" smtClean="0"/>
              <a:t>N of the order of a</a:t>
            </a:r>
          </a:p>
          <a:p>
            <a:r>
              <a:rPr lang="en-US" sz="2400" dirty="0" smtClean="0"/>
              <a:t>few tens. The higher the sharpness of the predicted</a:t>
            </a:r>
          </a:p>
          <a:p>
            <a:r>
              <a:rPr lang="en-US" sz="2400" dirty="0" smtClean="0"/>
              <a:t>probabilities, the more rapid the saturation.</a:t>
            </a:r>
            <a:endParaRPr lang="en-US" sz="2400" dirty="0"/>
          </a:p>
        </p:txBody>
      </p:sp>
      <p:sp>
        <p:nvSpPr>
          <p:cNvPr id="7" name="TextBox 6"/>
          <p:cNvSpPr txBox="1"/>
          <p:nvPr/>
        </p:nvSpPr>
        <p:spPr>
          <a:xfrm>
            <a:off x="922011" y="1093904"/>
            <a:ext cx="6088751" cy="83099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400" b="1" dirty="0" smtClean="0"/>
              <a:t>Question</a:t>
            </a:r>
          </a:p>
          <a:p>
            <a:r>
              <a:rPr lang="en-US" sz="2400" dirty="0" smtClean="0"/>
              <a:t>Is there any point in taking larger values of </a:t>
            </a:r>
            <a:r>
              <a:rPr lang="en-US" sz="2400" i="1" dirty="0" smtClean="0"/>
              <a:t>N ?</a:t>
            </a:r>
            <a:endParaRPr lang="en-US" sz="2400" dirty="0"/>
          </a:p>
        </p:txBody>
      </p:sp>
      <p:sp>
        <p:nvSpPr>
          <p:cNvPr id="8" name="TextBox 7"/>
          <p:cNvSpPr txBox="1"/>
          <p:nvPr/>
        </p:nvSpPr>
        <p:spPr>
          <a:xfrm>
            <a:off x="627914" y="3824071"/>
            <a:ext cx="7991635" cy="2677656"/>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2400" b="1" dirty="0" smtClean="0"/>
              <a:t>Conclusion on ensemble size</a:t>
            </a:r>
          </a:p>
          <a:p>
            <a:r>
              <a:rPr lang="en-US" sz="2400" dirty="0" smtClean="0"/>
              <a:t>Objective scores saturate in the range </a:t>
            </a:r>
            <a:r>
              <a:rPr lang="en-US" sz="2400" i="1" dirty="0" smtClean="0"/>
              <a:t>N ≈ 30-</a:t>
            </a:r>
            <a:r>
              <a:rPr lang="en-US" sz="2400" i="1" dirty="0" smtClean="0"/>
              <a:t>50 </a:t>
            </a:r>
            <a:r>
              <a:rPr lang="en-US" sz="2400" dirty="0" smtClean="0"/>
              <a:t>because </a:t>
            </a:r>
            <a:r>
              <a:rPr lang="en-US" sz="2400" dirty="0" smtClean="0"/>
              <a:t>it is possible in practice to evaluate </a:t>
            </a:r>
            <a:r>
              <a:rPr lang="en-US" sz="2400" dirty="0" smtClean="0"/>
              <a:t>only probabilistic predictions of </a:t>
            </a:r>
            <a:r>
              <a:rPr lang="en-US" sz="2400" dirty="0" smtClean="0"/>
              <a:t>events or one-</a:t>
            </a:r>
            <a:r>
              <a:rPr lang="en-US" sz="2400" dirty="0" smtClean="0"/>
              <a:t>dimensional variables</a:t>
            </a:r>
            <a:r>
              <a:rPr lang="en-US" sz="2400" dirty="0" smtClean="0"/>
              <a:t>. </a:t>
            </a:r>
            <a:r>
              <a:rPr lang="en-US" sz="2400" dirty="0" smtClean="0"/>
              <a:t>Evaluating probabilistic </a:t>
            </a:r>
            <a:r>
              <a:rPr lang="en-US" sz="2400" dirty="0" smtClean="0"/>
              <a:t>predictions of </a:t>
            </a:r>
            <a:r>
              <a:rPr lang="en-US" sz="2400" dirty="0" smtClean="0"/>
              <a:t>multidimensional variables would require </a:t>
            </a:r>
            <a:r>
              <a:rPr lang="en-US" sz="2400" dirty="0" smtClean="0"/>
              <a:t>validating </a:t>
            </a:r>
            <a:r>
              <a:rPr lang="en-US" sz="2400" dirty="0" smtClean="0"/>
              <a:t>samples of </a:t>
            </a:r>
            <a:r>
              <a:rPr lang="en-US" sz="2400" dirty="0" smtClean="0"/>
              <a:t>inaccessible size</a:t>
            </a:r>
            <a:r>
              <a:rPr lang="en-US" sz="2400" dirty="0" smtClean="0"/>
              <a:t>.</a:t>
            </a:r>
          </a:p>
          <a:p>
            <a:r>
              <a:rPr lang="en-US" sz="2400" dirty="0" smtClean="0"/>
              <a:t> Is </a:t>
            </a:r>
            <a:r>
              <a:rPr lang="en-US" sz="2400" dirty="0" smtClean="0"/>
              <a:t>there any point in</a:t>
            </a:r>
            <a:r>
              <a:rPr lang="en-US" sz="2400" dirty="0" smtClean="0"/>
              <a:t> taking </a:t>
            </a:r>
            <a:r>
              <a:rPr lang="en-US" sz="2400" dirty="0" smtClean="0"/>
              <a:t>larger values of </a:t>
            </a:r>
            <a:r>
              <a:rPr lang="en-US" sz="2400" i="1" dirty="0" smtClean="0"/>
              <a:t>N ?</a:t>
            </a:r>
            <a:endParaRPr lang="en-US" sz="2400" dirty="0"/>
          </a:p>
        </p:txBody>
      </p:sp>
      <p:sp>
        <p:nvSpPr>
          <p:cNvPr id="9" name="TextBox 8"/>
          <p:cNvSpPr txBox="1"/>
          <p:nvPr/>
        </p:nvSpPr>
        <p:spPr>
          <a:xfrm>
            <a:off x="1341453" y="0"/>
            <a:ext cx="6122163" cy="92333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dirty="0" smtClean="0"/>
              <a:t>Eighth meeting of the GIFS-TIGGE Working Group</a:t>
            </a:r>
          </a:p>
          <a:p>
            <a:pPr algn="ctr"/>
            <a:r>
              <a:rPr lang="en-US" dirty="0" smtClean="0"/>
              <a:t>World Meteorological Organization, Geneva, Switzerland</a:t>
            </a:r>
          </a:p>
          <a:p>
            <a:pPr algn="ctr"/>
            <a:r>
              <a:rPr lang="en-US" dirty="0" smtClean="0"/>
              <a:t>23 February 2010</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 name="Text Placeholder 2"/>
          <p:cNvSpPr txBox="1">
            <a:spLocks/>
          </p:cNvSpPr>
          <p:nvPr/>
        </p:nvSpPr>
        <p:spPr>
          <a:xfrm>
            <a:off x="168519" y="981076"/>
            <a:ext cx="8752742" cy="1558925"/>
          </a:xfrm>
          <a:prstGeom prst="rect">
            <a:avLst/>
          </a:prstGeom>
        </p:spPr>
        <p:txBody>
          <a:bodyPr/>
          <a:lstStyle/>
          <a:p>
            <a:pPr lvl="0" indent="-376238" algn="l">
              <a:spcAft>
                <a:spcPts val="600"/>
              </a:spcAft>
              <a:buClr>
                <a:schemeClr val="accent1"/>
              </a:buClr>
              <a:defRPr/>
            </a:pPr>
            <a:r>
              <a:rPr kumimoji="0" lang="en-GB" sz="1800" b="0" i="0" u="none" strike="noStrike" kern="0" cap="none" spc="0" normalizeH="0" baseline="0" noProof="0" dirty="0" smtClean="0">
                <a:ln>
                  <a:noFill/>
                </a:ln>
                <a:solidFill>
                  <a:schemeClr val="tx1"/>
                </a:solidFill>
                <a:effectLst/>
                <a:uLnTx/>
                <a:uFillTx/>
                <a:latin typeface="+mn-lt"/>
                <a:ea typeface="+mn-ea"/>
                <a:cs typeface="+mn-cs"/>
              </a:rPr>
              <a:t>The performance of EPS/monthly </a:t>
            </a:r>
            <a:r>
              <a:rPr lang="en-GB" sz="1800" b="0" kern="0" dirty="0" smtClean="0">
                <a:latin typeface="+mn-lt"/>
              </a:rPr>
              <a:t>(the old monthly system was merged with the EPS in March 2008) </a:t>
            </a:r>
            <a:r>
              <a:rPr kumimoji="0" lang="en-GB" sz="1800" b="0" i="0" u="none" strike="noStrike" kern="0" cap="none" spc="0" normalizeH="0" baseline="0" noProof="0" dirty="0" smtClean="0">
                <a:ln>
                  <a:noFill/>
                </a:ln>
                <a:solidFill>
                  <a:schemeClr val="tx1"/>
                </a:solidFill>
                <a:effectLst/>
                <a:uLnTx/>
                <a:uFillTx/>
                <a:latin typeface="+mn-lt"/>
                <a:ea typeface="+mn-ea"/>
                <a:cs typeface="+mn-cs"/>
              </a:rPr>
              <a:t>weekly-average forecasts </a:t>
            </a:r>
            <a:r>
              <a:rPr kumimoji="0" lang="en-GB" sz="1800" b="0" i="0" u="none" strike="noStrike" kern="0" cap="none" spc="0" normalizeH="0" noProof="0" dirty="0" smtClean="0">
                <a:ln>
                  <a:noFill/>
                </a:ln>
                <a:solidFill>
                  <a:schemeClr val="tx1"/>
                </a:solidFill>
                <a:effectLst/>
                <a:uLnTx/>
                <a:uFillTx/>
                <a:latin typeface="+mn-lt"/>
                <a:ea typeface="+mn-ea"/>
                <a:cs typeface="+mn-cs"/>
              </a:rPr>
              <a:t>from has also been continuously improving </a:t>
            </a:r>
            <a:r>
              <a:rPr lang="en-GB" sz="1800" b="0" kern="0" dirty="0" smtClean="0">
                <a:latin typeface="+mn-lt"/>
              </a:rPr>
              <a:t>up to fc-day 18 (left). T</a:t>
            </a:r>
            <a:r>
              <a:rPr kumimoji="0" lang="en-GB" sz="1800" b="0" i="0" u="none" strike="noStrike" kern="0" cap="none" spc="0" normalizeH="0" noProof="0" dirty="0" smtClean="0">
                <a:ln>
                  <a:noFill/>
                </a:ln>
                <a:solidFill>
                  <a:schemeClr val="tx1"/>
                </a:solidFill>
                <a:effectLst/>
                <a:uLnTx/>
                <a:uFillTx/>
                <a:latin typeface="+mn-lt"/>
                <a:ea typeface="+mn-ea"/>
                <a:cs typeface="+mn-cs"/>
              </a:rPr>
              <a:t>he signal for </a:t>
            </a:r>
            <a:r>
              <a:rPr lang="en-GB" sz="1800" b="0" kern="0" dirty="0" smtClean="0">
                <a:latin typeface="+mn-lt"/>
              </a:rPr>
              <a:t>longer fc days is weaker (right). </a:t>
            </a:r>
            <a:r>
              <a:rPr kumimoji="0" lang="en-GB" sz="1800" b="0" i="0" u="none" strike="noStrike" kern="0" cap="none" spc="0" normalizeH="0" noProof="0" dirty="0" smtClean="0">
                <a:ln>
                  <a:noFill/>
                </a:ln>
                <a:solidFill>
                  <a:schemeClr val="tx1"/>
                </a:solidFill>
                <a:effectLst/>
                <a:uLnTx/>
                <a:uFillTx/>
                <a:latin typeface="+mn-lt"/>
                <a:ea typeface="+mn-ea"/>
                <a:cs typeface="+mn-cs"/>
              </a:rPr>
              <a:t>This is shown here in terms of the area under the relative operating characteristic curve for the probabilistic prediction of 2m-T in the upper tercile. </a:t>
            </a:r>
            <a:endParaRPr kumimoji="0" lang="en-GB" sz="1800" b="0" i="0" u="none" strike="noStrike" kern="0" cap="none" spc="0" normalizeH="0" baseline="0" noProof="0" dirty="0">
              <a:ln>
                <a:noFill/>
              </a:ln>
              <a:solidFill>
                <a:schemeClr val="tx1"/>
              </a:solidFill>
              <a:effectLst/>
              <a:uLnTx/>
              <a:uFillTx/>
              <a:latin typeface="+mn-lt"/>
              <a:ea typeface="+mn-ea"/>
              <a:cs typeface="+mn-cs"/>
            </a:endParaRPr>
          </a:p>
        </p:txBody>
      </p:sp>
      <p:sp>
        <p:nvSpPr>
          <p:cNvPr id="31" name="Rectangle 2"/>
          <p:cNvSpPr>
            <a:spLocks noGrp="1" noChangeArrowheads="1"/>
          </p:cNvSpPr>
          <p:nvPr>
            <p:ph type="title"/>
          </p:nvPr>
        </p:nvSpPr>
        <p:spPr>
          <a:xfrm>
            <a:off x="649166" y="155575"/>
            <a:ext cx="8376138" cy="609600"/>
          </a:xfrm>
        </p:spPr>
        <p:style>
          <a:lnRef idx="1">
            <a:schemeClr val="accent4"/>
          </a:lnRef>
          <a:fillRef idx="2">
            <a:schemeClr val="accent4"/>
          </a:fillRef>
          <a:effectRef idx="1">
            <a:schemeClr val="accent4"/>
          </a:effectRef>
          <a:fontRef idx="minor">
            <a:schemeClr val="dk1"/>
          </a:fontRef>
        </p:style>
        <p:txBody>
          <a:bodyPr>
            <a:normAutofit/>
          </a:bodyPr>
          <a:lstStyle/>
          <a:p>
            <a:r>
              <a:rPr lang="en-US" sz="3200" dirty="0" smtClean="0"/>
              <a:t>6</a:t>
            </a:r>
            <a:r>
              <a:rPr lang="en-US" sz="3200" dirty="0" smtClean="0"/>
              <a:t>.ECMWF </a:t>
            </a:r>
            <a:r>
              <a:rPr lang="en-US" sz="3200" dirty="0" smtClean="0"/>
              <a:t>Monthly fc system: ROCA over NH</a:t>
            </a:r>
          </a:p>
        </p:txBody>
      </p:sp>
      <p:grpSp>
        <p:nvGrpSpPr>
          <p:cNvPr id="2" name="Group 34"/>
          <p:cNvGrpSpPr/>
          <p:nvPr/>
        </p:nvGrpSpPr>
        <p:grpSpPr>
          <a:xfrm>
            <a:off x="184638" y="2540000"/>
            <a:ext cx="8941778" cy="3887788"/>
            <a:chOff x="200025" y="2540000"/>
            <a:chExt cx="9686926" cy="3887788"/>
          </a:xfrm>
        </p:grpSpPr>
        <p:grpSp>
          <p:nvGrpSpPr>
            <p:cNvPr id="3" name="Group 28"/>
            <p:cNvGrpSpPr/>
            <p:nvPr/>
          </p:nvGrpSpPr>
          <p:grpSpPr>
            <a:xfrm>
              <a:off x="463550" y="3028950"/>
              <a:ext cx="2889250" cy="553998"/>
              <a:chOff x="1308100" y="1719302"/>
              <a:chExt cx="2889250" cy="553998"/>
            </a:xfrm>
          </p:grpSpPr>
          <p:sp>
            <p:nvSpPr>
              <p:cNvPr id="10244" name="Line 3"/>
              <p:cNvSpPr>
                <a:spLocks noChangeShapeType="1"/>
              </p:cNvSpPr>
              <p:nvPr/>
            </p:nvSpPr>
            <p:spPr bwMode="auto">
              <a:xfrm>
                <a:off x="1308100" y="2095500"/>
                <a:ext cx="488950" cy="0"/>
              </a:xfrm>
              <a:prstGeom prst="line">
                <a:avLst/>
              </a:prstGeom>
              <a:noFill/>
              <a:ln w="50800">
                <a:solidFill>
                  <a:srgbClr val="2117F3"/>
                </a:solidFill>
                <a:round/>
                <a:headEnd/>
                <a:tailEnd/>
              </a:ln>
            </p:spPr>
            <p:txBody>
              <a:bodyPr/>
              <a:lstStyle/>
              <a:p>
                <a:endParaRPr lang="en-GB" dirty="0"/>
              </a:p>
            </p:txBody>
          </p:sp>
          <p:sp>
            <p:nvSpPr>
              <p:cNvPr id="10245" name="Line 4"/>
              <p:cNvSpPr>
                <a:spLocks noChangeShapeType="1"/>
              </p:cNvSpPr>
              <p:nvPr/>
            </p:nvSpPr>
            <p:spPr bwMode="auto">
              <a:xfrm>
                <a:off x="1308100" y="1873250"/>
                <a:ext cx="488950" cy="0"/>
              </a:xfrm>
              <a:prstGeom prst="line">
                <a:avLst/>
              </a:prstGeom>
              <a:noFill/>
              <a:ln w="50800">
                <a:solidFill>
                  <a:srgbClr val="FE0E08"/>
                </a:solidFill>
                <a:round/>
                <a:headEnd/>
                <a:tailEnd/>
              </a:ln>
            </p:spPr>
            <p:txBody>
              <a:bodyPr/>
              <a:lstStyle/>
              <a:p>
                <a:endParaRPr lang="en-GB" dirty="0"/>
              </a:p>
            </p:txBody>
          </p:sp>
          <p:sp>
            <p:nvSpPr>
              <p:cNvPr id="10246" name="Text Box 5"/>
              <p:cNvSpPr txBox="1">
                <a:spLocks noChangeArrowheads="1"/>
              </p:cNvSpPr>
              <p:nvPr/>
            </p:nvSpPr>
            <p:spPr bwMode="auto">
              <a:xfrm>
                <a:off x="1841500" y="1719302"/>
                <a:ext cx="2355850" cy="553998"/>
              </a:xfrm>
              <a:prstGeom prst="rect">
                <a:avLst/>
              </a:prstGeom>
              <a:noFill/>
              <a:ln w="50800">
                <a:noFill/>
                <a:miter lim="800000"/>
                <a:headEnd/>
                <a:tailEnd/>
              </a:ln>
            </p:spPr>
            <p:txBody>
              <a:bodyPr wrap="square">
                <a:spAutoFit/>
              </a:bodyPr>
              <a:lstStyle/>
              <a:p>
                <a:pPr algn="l">
                  <a:spcBef>
                    <a:spcPct val="50000"/>
                  </a:spcBef>
                </a:pPr>
                <a:r>
                  <a:rPr lang="en-GB" sz="1200" b="0" dirty="0"/>
                  <a:t>Monthly </a:t>
                </a:r>
                <a:r>
                  <a:rPr lang="en-GB" sz="1200" b="0" dirty="0" smtClean="0"/>
                  <a:t>Forecast d12-18</a:t>
                </a:r>
              </a:p>
              <a:p>
                <a:pPr algn="l">
                  <a:spcBef>
                    <a:spcPct val="50000"/>
                  </a:spcBef>
                </a:pPr>
                <a:r>
                  <a:rPr lang="en-GB" sz="1200" b="0" dirty="0" smtClean="0"/>
                  <a:t>Persistence of day 5-11</a:t>
                </a:r>
                <a:endParaRPr lang="en-GB" sz="1200" b="0" dirty="0"/>
              </a:p>
            </p:txBody>
          </p:sp>
        </p:grpSp>
        <p:grpSp>
          <p:nvGrpSpPr>
            <p:cNvPr id="4" name="Group 42"/>
            <p:cNvGrpSpPr>
              <a:grpSpLocks/>
            </p:cNvGrpSpPr>
            <p:nvPr/>
          </p:nvGrpSpPr>
          <p:grpSpPr bwMode="auto">
            <a:xfrm>
              <a:off x="200025" y="2540000"/>
              <a:ext cx="9686926" cy="3887788"/>
              <a:chOff x="126" y="1661"/>
              <a:chExt cx="6102" cy="2449"/>
            </a:xfrm>
          </p:grpSpPr>
          <p:pic>
            <p:nvPicPr>
              <p:cNvPr id="10254" name="Picture 40" descr="NH600"/>
              <p:cNvPicPr>
                <a:picLocks noChangeAspect="1" noChangeArrowheads="1"/>
              </p:cNvPicPr>
              <p:nvPr/>
            </p:nvPicPr>
            <p:blipFill>
              <a:blip r:embed="rId3" cstate="print"/>
              <a:srcRect/>
              <a:stretch>
                <a:fillRect/>
              </a:stretch>
            </p:blipFill>
            <p:spPr bwMode="auto">
              <a:xfrm>
                <a:off x="3277" y="1865"/>
                <a:ext cx="2951" cy="2245"/>
              </a:xfrm>
              <a:prstGeom prst="rect">
                <a:avLst/>
              </a:prstGeom>
              <a:noFill/>
              <a:ln w="9525">
                <a:noFill/>
                <a:miter lim="800000"/>
                <a:headEnd/>
                <a:tailEnd/>
              </a:ln>
            </p:spPr>
          </p:pic>
          <p:pic>
            <p:nvPicPr>
              <p:cNvPr id="10255" name="Picture 38" descr="NH60"/>
              <p:cNvPicPr>
                <a:picLocks noChangeAspect="1" noChangeArrowheads="1"/>
              </p:cNvPicPr>
              <p:nvPr/>
            </p:nvPicPr>
            <p:blipFill>
              <a:blip r:embed="rId4" cstate="print"/>
              <a:srcRect/>
              <a:stretch>
                <a:fillRect/>
              </a:stretch>
            </p:blipFill>
            <p:spPr bwMode="auto">
              <a:xfrm>
                <a:off x="126" y="1865"/>
                <a:ext cx="2951" cy="2245"/>
              </a:xfrm>
              <a:prstGeom prst="rect">
                <a:avLst/>
              </a:prstGeom>
              <a:noFill/>
              <a:ln w="9525">
                <a:noFill/>
                <a:miter lim="800000"/>
                <a:headEnd/>
                <a:tailEnd/>
              </a:ln>
            </p:spPr>
          </p:pic>
          <p:sp>
            <p:nvSpPr>
              <p:cNvPr id="10256" name="Text Box 7"/>
              <p:cNvSpPr txBox="1">
                <a:spLocks noChangeArrowheads="1"/>
              </p:cNvSpPr>
              <p:nvPr/>
            </p:nvSpPr>
            <p:spPr bwMode="auto">
              <a:xfrm>
                <a:off x="572" y="1661"/>
                <a:ext cx="1872" cy="252"/>
              </a:xfrm>
              <a:prstGeom prst="rect">
                <a:avLst/>
              </a:prstGeom>
              <a:noFill/>
              <a:ln w="50800">
                <a:noFill/>
                <a:miter lim="800000"/>
                <a:headEnd/>
                <a:tailEnd/>
              </a:ln>
            </p:spPr>
            <p:txBody>
              <a:bodyPr>
                <a:spAutoFit/>
              </a:bodyPr>
              <a:lstStyle/>
              <a:p>
                <a:pPr>
                  <a:spcBef>
                    <a:spcPct val="50000"/>
                  </a:spcBef>
                </a:pPr>
                <a:r>
                  <a:rPr lang="en-GB" sz="2000" dirty="0"/>
                  <a:t>Day 12-18</a:t>
                </a:r>
              </a:p>
            </p:txBody>
          </p:sp>
          <p:sp>
            <p:nvSpPr>
              <p:cNvPr id="10257" name="Text Box 8"/>
              <p:cNvSpPr txBox="1">
                <a:spLocks noChangeArrowheads="1"/>
              </p:cNvSpPr>
              <p:nvPr/>
            </p:nvSpPr>
            <p:spPr bwMode="auto">
              <a:xfrm>
                <a:off x="4283" y="1661"/>
                <a:ext cx="1105" cy="252"/>
              </a:xfrm>
              <a:prstGeom prst="rect">
                <a:avLst/>
              </a:prstGeom>
              <a:noFill/>
              <a:ln w="50800">
                <a:noFill/>
                <a:miter lim="800000"/>
                <a:headEnd/>
                <a:tailEnd/>
              </a:ln>
            </p:spPr>
            <p:txBody>
              <a:bodyPr>
                <a:spAutoFit/>
              </a:bodyPr>
              <a:lstStyle/>
              <a:p>
                <a:pPr>
                  <a:spcBef>
                    <a:spcPct val="50000"/>
                  </a:spcBef>
                </a:pPr>
                <a:r>
                  <a:rPr lang="en-GB" sz="2000" dirty="0"/>
                  <a:t>Day 19-32</a:t>
                </a:r>
              </a:p>
            </p:txBody>
          </p:sp>
          <p:sp>
            <p:nvSpPr>
              <p:cNvPr id="10258" name="Line 26"/>
              <p:cNvSpPr>
                <a:spLocks noChangeShapeType="1"/>
              </p:cNvSpPr>
              <p:nvPr/>
            </p:nvSpPr>
            <p:spPr bwMode="auto">
              <a:xfrm>
                <a:off x="2440" y="1933"/>
                <a:ext cx="0" cy="2087"/>
              </a:xfrm>
              <a:prstGeom prst="line">
                <a:avLst/>
              </a:prstGeom>
              <a:noFill/>
              <a:ln w="12700">
                <a:solidFill>
                  <a:schemeClr val="tx1"/>
                </a:solidFill>
                <a:prstDash val="dash"/>
                <a:round/>
                <a:headEnd/>
                <a:tailEnd/>
              </a:ln>
            </p:spPr>
            <p:txBody>
              <a:bodyPr/>
              <a:lstStyle/>
              <a:p>
                <a:endParaRPr lang="en-GB" dirty="0"/>
              </a:p>
            </p:txBody>
          </p:sp>
          <p:sp>
            <p:nvSpPr>
              <p:cNvPr id="10259" name="Line 27"/>
              <p:cNvSpPr>
                <a:spLocks noChangeShapeType="1"/>
              </p:cNvSpPr>
              <p:nvPr/>
            </p:nvSpPr>
            <p:spPr bwMode="auto">
              <a:xfrm>
                <a:off x="1941" y="1933"/>
                <a:ext cx="0" cy="2042"/>
              </a:xfrm>
              <a:prstGeom prst="line">
                <a:avLst/>
              </a:prstGeom>
              <a:noFill/>
              <a:ln w="12700">
                <a:solidFill>
                  <a:schemeClr val="tx1"/>
                </a:solidFill>
                <a:prstDash val="dash"/>
                <a:round/>
                <a:headEnd/>
                <a:tailEnd/>
              </a:ln>
            </p:spPr>
            <p:txBody>
              <a:bodyPr/>
              <a:lstStyle/>
              <a:p>
                <a:endParaRPr lang="en-GB" dirty="0"/>
              </a:p>
            </p:txBody>
          </p:sp>
          <p:sp>
            <p:nvSpPr>
              <p:cNvPr id="10260" name="Line 28"/>
              <p:cNvSpPr>
                <a:spLocks noChangeShapeType="1"/>
              </p:cNvSpPr>
              <p:nvPr/>
            </p:nvSpPr>
            <p:spPr bwMode="auto">
              <a:xfrm>
                <a:off x="1487" y="1933"/>
                <a:ext cx="0" cy="2042"/>
              </a:xfrm>
              <a:prstGeom prst="line">
                <a:avLst/>
              </a:prstGeom>
              <a:noFill/>
              <a:ln w="12700">
                <a:solidFill>
                  <a:schemeClr val="tx1"/>
                </a:solidFill>
                <a:prstDash val="dash"/>
                <a:round/>
                <a:headEnd/>
                <a:tailEnd/>
              </a:ln>
            </p:spPr>
            <p:txBody>
              <a:bodyPr/>
              <a:lstStyle/>
              <a:p>
                <a:endParaRPr lang="en-GB" dirty="0"/>
              </a:p>
            </p:txBody>
          </p:sp>
          <p:sp>
            <p:nvSpPr>
              <p:cNvPr id="10261" name="Line 29"/>
              <p:cNvSpPr>
                <a:spLocks noChangeShapeType="1"/>
              </p:cNvSpPr>
              <p:nvPr/>
            </p:nvSpPr>
            <p:spPr bwMode="auto">
              <a:xfrm>
                <a:off x="988" y="1933"/>
                <a:ext cx="0" cy="2087"/>
              </a:xfrm>
              <a:prstGeom prst="line">
                <a:avLst/>
              </a:prstGeom>
              <a:noFill/>
              <a:ln w="12700">
                <a:solidFill>
                  <a:schemeClr val="tx1"/>
                </a:solidFill>
                <a:prstDash val="dash"/>
                <a:round/>
                <a:headEnd/>
                <a:tailEnd/>
              </a:ln>
            </p:spPr>
            <p:txBody>
              <a:bodyPr/>
              <a:lstStyle/>
              <a:p>
                <a:endParaRPr lang="en-GB" dirty="0"/>
              </a:p>
            </p:txBody>
          </p:sp>
          <p:sp>
            <p:nvSpPr>
              <p:cNvPr id="10262" name="Line 30"/>
              <p:cNvSpPr>
                <a:spLocks noChangeShapeType="1"/>
              </p:cNvSpPr>
              <p:nvPr/>
            </p:nvSpPr>
            <p:spPr bwMode="auto">
              <a:xfrm>
                <a:off x="535" y="1933"/>
                <a:ext cx="0" cy="2041"/>
              </a:xfrm>
              <a:prstGeom prst="line">
                <a:avLst/>
              </a:prstGeom>
              <a:noFill/>
              <a:ln w="12700">
                <a:solidFill>
                  <a:schemeClr val="tx1"/>
                </a:solidFill>
                <a:prstDash val="dash"/>
                <a:round/>
                <a:headEnd/>
                <a:tailEnd/>
              </a:ln>
            </p:spPr>
            <p:txBody>
              <a:bodyPr/>
              <a:lstStyle/>
              <a:p>
                <a:endParaRPr lang="en-GB" dirty="0"/>
              </a:p>
            </p:txBody>
          </p:sp>
          <p:sp>
            <p:nvSpPr>
              <p:cNvPr id="10263" name="Line 31"/>
              <p:cNvSpPr>
                <a:spLocks noChangeShapeType="1"/>
              </p:cNvSpPr>
              <p:nvPr/>
            </p:nvSpPr>
            <p:spPr bwMode="auto">
              <a:xfrm>
                <a:off x="3664" y="1933"/>
                <a:ext cx="0" cy="2087"/>
              </a:xfrm>
              <a:prstGeom prst="line">
                <a:avLst/>
              </a:prstGeom>
              <a:noFill/>
              <a:ln w="12700">
                <a:solidFill>
                  <a:schemeClr val="tx1"/>
                </a:solidFill>
                <a:prstDash val="dash"/>
                <a:round/>
                <a:headEnd/>
                <a:tailEnd/>
              </a:ln>
            </p:spPr>
            <p:txBody>
              <a:bodyPr/>
              <a:lstStyle/>
              <a:p>
                <a:endParaRPr lang="en-GB" dirty="0"/>
              </a:p>
            </p:txBody>
          </p:sp>
          <p:sp>
            <p:nvSpPr>
              <p:cNvPr id="10264" name="Line 32"/>
              <p:cNvSpPr>
                <a:spLocks noChangeShapeType="1"/>
              </p:cNvSpPr>
              <p:nvPr/>
            </p:nvSpPr>
            <p:spPr bwMode="auto">
              <a:xfrm>
                <a:off x="4118" y="1933"/>
                <a:ext cx="0" cy="2087"/>
              </a:xfrm>
              <a:prstGeom prst="line">
                <a:avLst/>
              </a:prstGeom>
              <a:noFill/>
              <a:ln w="12700">
                <a:solidFill>
                  <a:schemeClr val="tx1"/>
                </a:solidFill>
                <a:prstDash val="dash"/>
                <a:round/>
                <a:headEnd/>
                <a:tailEnd/>
              </a:ln>
            </p:spPr>
            <p:txBody>
              <a:bodyPr/>
              <a:lstStyle/>
              <a:p>
                <a:endParaRPr lang="en-GB" dirty="0"/>
              </a:p>
            </p:txBody>
          </p:sp>
          <p:sp>
            <p:nvSpPr>
              <p:cNvPr id="10265" name="Line 33"/>
              <p:cNvSpPr>
                <a:spLocks noChangeShapeType="1"/>
              </p:cNvSpPr>
              <p:nvPr/>
            </p:nvSpPr>
            <p:spPr bwMode="auto">
              <a:xfrm>
                <a:off x="4617" y="1933"/>
                <a:ext cx="0" cy="2087"/>
              </a:xfrm>
              <a:prstGeom prst="line">
                <a:avLst/>
              </a:prstGeom>
              <a:noFill/>
              <a:ln w="12700">
                <a:solidFill>
                  <a:schemeClr val="tx1"/>
                </a:solidFill>
                <a:prstDash val="dash"/>
                <a:round/>
                <a:headEnd/>
                <a:tailEnd/>
              </a:ln>
            </p:spPr>
            <p:txBody>
              <a:bodyPr/>
              <a:lstStyle/>
              <a:p>
                <a:endParaRPr lang="en-GB" dirty="0"/>
              </a:p>
            </p:txBody>
          </p:sp>
          <p:sp>
            <p:nvSpPr>
              <p:cNvPr id="10266" name="Line 34"/>
              <p:cNvSpPr>
                <a:spLocks noChangeShapeType="1"/>
              </p:cNvSpPr>
              <p:nvPr/>
            </p:nvSpPr>
            <p:spPr bwMode="auto">
              <a:xfrm>
                <a:off x="5070" y="1933"/>
                <a:ext cx="0" cy="2041"/>
              </a:xfrm>
              <a:prstGeom prst="line">
                <a:avLst/>
              </a:prstGeom>
              <a:noFill/>
              <a:ln w="12700">
                <a:solidFill>
                  <a:schemeClr val="tx1"/>
                </a:solidFill>
                <a:prstDash val="dash"/>
                <a:round/>
                <a:headEnd/>
                <a:tailEnd/>
              </a:ln>
            </p:spPr>
            <p:txBody>
              <a:bodyPr/>
              <a:lstStyle/>
              <a:p>
                <a:endParaRPr lang="en-GB" dirty="0"/>
              </a:p>
            </p:txBody>
          </p:sp>
          <p:sp>
            <p:nvSpPr>
              <p:cNvPr id="10267" name="Line 35"/>
              <p:cNvSpPr>
                <a:spLocks noChangeShapeType="1"/>
              </p:cNvSpPr>
              <p:nvPr/>
            </p:nvSpPr>
            <p:spPr bwMode="auto">
              <a:xfrm flipH="1">
                <a:off x="5524" y="1933"/>
                <a:ext cx="45" cy="2041"/>
              </a:xfrm>
              <a:prstGeom prst="line">
                <a:avLst/>
              </a:prstGeom>
              <a:noFill/>
              <a:ln w="12700">
                <a:solidFill>
                  <a:schemeClr val="tx1"/>
                </a:solidFill>
                <a:prstDash val="dash"/>
                <a:round/>
                <a:headEnd/>
                <a:tailEnd/>
              </a:ln>
            </p:spPr>
            <p:txBody>
              <a:bodyPr/>
              <a:lstStyle/>
              <a:p>
                <a:endParaRPr lang="en-GB" dirty="0"/>
              </a:p>
            </p:txBody>
          </p:sp>
          <p:sp>
            <p:nvSpPr>
              <p:cNvPr id="10268" name="Line 39"/>
              <p:cNvSpPr>
                <a:spLocks noChangeShapeType="1"/>
              </p:cNvSpPr>
              <p:nvPr/>
            </p:nvSpPr>
            <p:spPr bwMode="auto">
              <a:xfrm>
                <a:off x="2893" y="1933"/>
                <a:ext cx="0" cy="2087"/>
              </a:xfrm>
              <a:prstGeom prst="line">
                <a:avLst/>
              </a:prstGeom>
              <a:noFill/>
              <a:ln w="12700">
                <a:solidFill>
                  <a:schemeClr val="tx1"/>
                </a:solidFill>
                <a:prstDash val="dash"/>
                <a:round/>
                <a:headEnd/>
                <a:tailEnd/>
              </a:ln>
            </p:spPr>
            <p:txBody>
              <a:bodyPr/>
              <a:lstStyle/>
              <a:p>
                <a:endParaRPr lang="en-GB" dirty="0"/>
              </a:p>
            </p:txBody>
          </p:sp>
          <p:sp>
            <p:nvSpPr>
              <p:cNvPr id="10269" name="Line 41"/>
              <p:cNvSpPr>
                <a:spLocks noChangeShapeType="1"/>
              </p:cNvSpPr>
              <p:nvPr/>
            </p:nvSpPr>
            <p:spPr bwMode="auto">
              <a:xfrm flipH="1">
                <a:off x="6023" y="1933"/>
                <a:ext cx="45" cy="2041"/>
              </a:xfrm>
              <a:prstGeom prst="line">
                <a:avLst/>
              </a:prstGeom>
              <a:noFill/>
              <a:ln w="12700">
                <a:solidFill>
                  <a:schemeClr val="tx1"/>
                </a:solidFill>
                <a:prstDash val="dash"/>
                <a:round/>
                <a:headEnd/>
                <a:tailEnd/>
              </a:ln>
            </p:spPr>
            <p:txBody>
              <a:bodyPr/>
              <a:lstStyle/>
              <a:p>
                <a:endParaRPr lang="en-GB" dirty="0"/>
              </a:p>
            </p:txBody>
          </p:sp>
        </p:grpSp>
        <p:grpSp>
          <p:nvGrpSpPr>
            <p:cNvPr id="5" name="Group 29"/>
            <p:cNvGrpSpPr/>
            <p:nvPr/>
          </p:nvGrpSpPr>
          <p:grpSpPr>
            <a:xfrm>
              <a:off x="5530850" y="3028950"/>
              <a:ext cx="2889250" cy="553998"/>
              <a:chOff x="1308100" y="1719302"/>
              <a:chExt cx="2889250" cy="553998"/>
            </a:xfrm>
          </p:grpSpPr>
          <p:sp>
            <p:nvSpPr>
              <p:cNvPr id="32" name="Line 3"/>
              <p:cNvSpPr>
                <a:spLocks noChangeShapeType="1"/>
              </p:cNvSpPr>
              <p:nvPr/>
            </p:nvSpPr>
            <p:spPr bwMode="auto">
              <a:xfrm>
                <a:off x="1308100" y="2095500"/>
                <a:ext cx="488950" cy="0"/>
              </a:xfrm>
              <a:prstGeom prst="line">
                <a:avLst/>
              </a:prstGeom>
              <a:noFill/>
              <a:ln w="50800">
                <a:solidFill>
                  <a:srgbClr val="2117F3"/>
                </a:solidFill>
                <a:round/>
                <a:headEnd/>
                <a:tailEnd/>
              </a:ln>
            </p:spPr>
            <p:txBody>
              <a:bodyPr/>
              <a:lstStyle/>
              <a:p>
                <a:endParaRPr lang="en-GB" dirty="0"/>
              </a:p>
            </p:txBody>
          </p:sp>
          <p:sp>
            <p:nvSpPr>
              <p:cNvPr id="33" name="Line 4"/>
              <p:cNvSpPr>
                <a:spLocks noChangeShapeType="1"/>
              </p:cNvSpPr>
              <p:nvPr/>
            </p:nvSpPr>
            <p:spPr bwMode="auto">
              <a:xfrm>
                <a:off x="1308100" y="1873250"/>
                <a:ext cx="488950" cy="0"/>
              </a:xfrm>
              <a:prstGeom prst="line">
                <a:avLst/>
              </a:prstGeom>
              <a:noFill/>
              <a:ln w="50800">
                <a:solidFill>
                  <a:srgbClr val="FE0E08"/>
                </a:solidFill>
                <a:round/>
                <a:headEnd/>
                <a:tailEnd/>
              </a:ln>
            </p:spPr>
            <p:txBody>
              <a:bodyPr/>
              <a:lstStyle/>
              <a:p>
                <a:endParaRPr lang="en-GB" dirty="0"/>
              </a:p>
            </p:txBody>
          </p:sp>
          <p:sp>
            <p:nvSpPr>
              <p:cNvPr id="34" name="Text Box 5"/>
              <p:cNvSpPr txBox="1">
                <a:spLocks noChangeArrowheads="1"/>
              </p:cNvSpPr>
              <p:nvPr/>
            </p:nvSpPr>
            <p:spPr bwMode="auto">
              <a:xfrm>
                <a:off x="1841500" y="1719302"/>
                <a:ext cx="2355850" cy="553998"/>
              </a:xfrm>
              <a:prstGeom prst="rect">
                <a:avLst/>
              </a:prstGeom>
              <a:noFill/>
              <a:ln w="50800">
                <a:noFill/>
                <a:miter lim="800000"/>
                <a:headEnd/>
                <a:tailEnd/>
              </a:ln>
            </p:spPr>
            <p:txBody>
              <a:bodyPr wrap="square">
                <a:spAutoFit/>
              </a:bodyPr>
              <a:lstStyle/>
              <a:p>
                <a:pPr algn="l">
                  <a:spcBef>
                    <a:spcPct val="50000"/>
                  </a:spcBef>
                </a:pPr>
                <a:r>
                  <a:rPr lang="en-GB" sz="1200" b="0" dirty="0"/>
                  <a:t>Monthly </a:t>
                </a:r>
                <a:r>
                  <a:rPr lang="en-GB" sz="1200" b="0" dirty="0" smtClean="0"/>
                  <a:t>Forecast d19-32</a:t>
                </a:r>
              </a:p>
              <a:p>
                <a:pPr algn="l">
                  <a:spcBef>
                    <a:spcPct val="50000"/>
                  </a:spcBef>
                </a:pPr>
                <a:r>
                  <a:rPr lang="en-GB" sz="1200" b="0" dirty="0" smtClean="0"/>
                  <a:t>Persistence of day 5-18</a:t>
                </a:r>
                <a:endParaRPr lang="en-GB" sz="1200" b="0" dirty="0"/>
              </a:p>
            </p:txBody>
          </p:sp>
        </p:grpSp>
      </p:grpSp>
      <p:cxnSp>
        <p:nvCxnSpPr>
          <p:cNvPr id="37" name="Straight Arrow Connector 36"/>
          <p:cNvCxnSpPr/>
          <p:nvPr/>
        </p:nvCxnSpPr>
        <p:spPr bwMode="auto">
          <a:xfrm flipV="1">
            <a:off x="633046" y="3295650"/>
            <a:ext cx="3528646" cy="533400"/>
          </a:xfrm>
          <a:prstGeom prst="straightConnector1">
            <a:avLst/>
          </a:prstGeom>
          <a:solidFill>
            <a:schemeClr val="accent1"/>
          </a:solidFill>
          <a:ln w="19050" cap="flat" cmpd="sng" algn="ctr">
            <a:solidFill>
              <a:schemeClr val="tx1"/>
            </a:solidFill>
            <a:prstDash val="solid"/>
            <a:round/>
            <a:headEnd type="none" w="med" len="med"/>
            <a:tailEnd type="arrow"/>
          </a:ln>
          <a:effectLst/>
        </p:spPr>
      </p:cxn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81708" y="155575"/>
            <a:ext cx="8843596" cy="825500"/>
          </a:xfrm>
        </p:spPr>
        <p:style>
          <a:lnRef idx="1">
            <a:schemeClr val="accent4"/>
          </a:lnRef>
          <a:fillRef idx="2">
            <a:schemeClr val="accent4"/>
          </a:fillRef>
          <a:effectRef idx="1">
            <a:schemeClr val="accent4"/>
          </a:effectRef>
          <a:fontRef idx="minor">
            <a:schemeClr val="dk1"/>
          </a:fontRef>
        </p:style>
        <p:txBody>
          <a:bodyPr>
            <a:noAutofit/>
          </a:bodyPr>
          <a:lstStyle/>
          <a:p>
            <a:r>
              <a:rPr lang="en-GB" sz="3200" dirty="0" smtClean="0"/>
              <a:t>7</a:t>
            </a:r>
            <a:r>
              <a:rPr lang="en-GB" sz="3200" dirty="0" smtClean="0"/>
              <a:t>. ECMWF Further </a:t>
            </a:r>
            <a:r>
              <a:rPr lang="en-GB" sz="3200" dirty="0" smtClean="0"/>
              <a:t>extension of the EPS to 46 days?</a:t>
            </a:r>
            <a:endParaRPr lang="en-US" sz="3200" dirty="0"/>
          </a:p>
        </p:txBody>
      </p:sp>
      <p:sp>
        <p:nvSpPr>
          <p:cNvPr id="3" name="Text Placeholder 2"/>
          <p:cNvSpPr>
            <a:spLocks noGrp="1"/>
          </p:cNvSpPr>
          <p:nvPr>
            <p:ph type="body" sz="half" idx="1"/>
          </p:nvPr>
        </p:nvSpPr>
        <p:spPr>
          <a:xfrm>
            <a:off x="168520" y="981075"/>
            <a:ext cx="8506557" cy="2092325"/>
          </a:xfrm>
        </p:spPr>
        <p:txBody>
          <a:bodyPr>
            <a:normAutofit fontScale="70000" lnSpcReduction="20000"/>
          </a:bodyPr>
          <a:lstStyle/>
          <a:p>
            <a:pPr marL="0">
              <a:lnSpc>
                <a:spcPct val="100000"/>
              </a:lnSpc>
              <a:buNone/>
            </a:pPr>
            <a:r>
              <a:rPr lang="en-GB" dirty="0" smtClean="0"/>
              <a:t>The possible benefits of extending the monthly forecasting system to 46 days have been evaluated. A 15-member ensemble starting on the 15</a:t>
            </a:r>
            <a:r>
              <a:rPr lang="en-GB" baseline="30000" dirty="0" smtClean="0"/>
              <a:t>th</a:t>
            </a:r>
            <a:r>
              <a:rPr lang="en-GB" dirty="0" smtClean="0"/>
              <a:t> of each month from 1991 to 2007 (1979-2008 for the 15</a:t>
            </a:r>
            <a:r>
              <a:rPr lang="en-GB" baseline="30000" dirty="0" smtClean="0"/>
              <a:t>th</a:t>
            </a:r>
            <a:r>
              <a:rPr lang="en-GB" dirty="0" smtClean="0"/>
              <a:t> July starting date) has been integrated for 46 days using the same configuration as the operational monthly forecasts. Results indicate that those forecasts are significantly more skilful than the seasonal forecasts of month 2 issued the same day (15</a:t>
            </a:r>
            <a:r>
              <a:rPr lang="en-GB" baseline="30000" dirty="0" smtClean="0"/>
              <a:t>th</a:t>
            </a:r>
            <a:r>
              <a:rPr lang="en-GB" dirty="0" smtClean="0"/>
              <a:t> of the month) </a:t>
            </a:r>
            <a:endParaRPr lang="en-US" dirty="0"/>
          </a:p>
        </p:txBody>
      </p:sp>
      <p:pic>
        <p:nvPicPr>
          <p:cNvPr id="142338" name="Picture 2" descr="PR1"/>
          <p:cNvPicPr>
            <a:picLocks noGrp="1" noChangeAspect="1" noChangeArrowheads="1"/>
          </p:cNvPicPr>
          <p:nvPr>
            <p:ph sz="quarter" idx="2"/>
          </p:nvPr>
        </p:nvPicPr>
        <p:blipFill>
          <a:blip r:embed="rId2" cstate="print"/>
          <a:srcRect/>
          <a:stretch>
            <a:fillRect/>
          </a:stretch>
        </p:blipFill>
        <p:spPr bwMode="auto">
          <a:xfrm>
            <a:off x="2397369" y="3162300"/>
            <a:ext cx="6265165" cy="3333750"/>
          </a:xfrm>
          <a:prstGeom prst="rect">
            <a:avLst/>
          </a:prstGeom>
          <a:noFill/>
          <a:ln w="9525">
            <a:noFill/>
            <a:miter lim="800000"/>
            <a:headEnd/>
            <a:tailEnd/>
          </a:ln>
        </p:spPr>
      </p:pic>
      <p:sp>
        <p:nvSpPr>
          <p:cNvPr id="7" name="Text Placeholder 2"/>
          <p:cNvSpPr txBox="1">
            <a:spLocks/>
          </p:cNvSpPr>
          <p:nvPr/>
        </p:nvSpPr>
        <p:spPr bwMode="auto">
          <a:xfrm>
            <a:off x="181708" y="3295650"/>
            <a:ext cx="2461846" cy="2978150"/>
          </a:xfrm>
          <a:prstGeom prst="rect">
            <a:avLst/>
          </a:prstGeom>
          <a:noFill/>
          <a:ln w="12700">
            <a:noFill/>
            <a:miter lim="800000"/>
            <a:headEnd/>
            <a:tailEnd/>
          </a:ln>
        </p:spPr>
        <p:txBody>
          <a:bodyPr vert="horz" wrap="square" lIns="90487" tIns="44450" rIns="90487" bIns="44450" numCol="1" anchor="t" anchorCtr="0" compatLnSpc="1">
            <a:prstTxWarp prst="textNoShape">
              <a:avLst/>
            </a:prstTxWarp>
          </a:bodyPr>
          <a:lstStyle/>
          <a:p>
            <a:pPr lvl="0" indent="-376238" algn="l">
              <a:spcAft>
                <a:spcPts val="600"/>
              </a:spcAft>
              <a:buClr>
                <a:schemeClr val="accent1"/>
              </a:buClr>
            </a:pPr>
            <a:r>
              <a:rPr lang="en-GB" sz="1600" b="0" dirty="0" smtClean="0"/>
              <a:t>Average ROC area for PR(2MT&gt;upper 1/3) computed for all NH land point for DJF. </a:t>
            </a:r>
          </a:p>
          <a:p>
            <a:pPr lvl="0" indent="-376238" algn="l">
              <a:spcAft>
                <a:spcPts val="600"/>
              </a:spcAft>
              <a:buClr>
                <a:schemeClr val="accent1"/>
              </a:buClr>
            </a:pPr>
            <a:r>
              <a:rPr lang="en-GB" sz="1600" b="0" dirty="0" smtClean="0"/>
              <a:t>Blue is the SF d30-61 forecast (available on the 15</a:t>
            </a:r>
            <a:r>
              <a:rPr lang="en-GB" sz="1600" b="0" baseline="30000" dirty="0" smtClean="0"/>
              <a:t>th</a:t>
            </a:r>
            <a:r>
              <a:rPr lang="en-GB" sz="1600" b="0" dirty="0" smtClean="0"/>
              <a:t> of the month).</a:t>
            </a:r>
          </a:p>
          <a:p>
            <a:pPr lvl="0" indent="-376238" algn="l">
              <a:spcAft>
                <a:spcPts val="600"/>
              </a:spcAft>
              <a:buClr>
                <a:schemeClr val="accent1"/>
              </a:buClr>
            </a:pPr>
            <a:r>
              <a:rPr lang="en-GB" sz="1600" b="0" dirty="0" smtClean="0"/>
              <a:t>Red is the EPS d15-46 forecast, which would also be available on the 15</a:t>
            </a:r>
            <a:r>
              <a:rPr lang="en-GB" sz="1600" b="0" baseline="30000" dirty="0" smtClean="0"/>
              <a:t>th</a:t>
            </a:r>
            <a:r>
              <a:rPr lang="en-GB" sz="1600" b="0" dirty="0" smtClean="0"/>
              <a:t> of the month.</a:t>
            </a:r>
            <a:endParaRPr kumimoji="0" lang="en-US" sz="1600" b="0" i="0" u="none" strike="noStrike" kern="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7874" name="Rectangle 2"/>
          <p:cNvSpPr>
            <a:spLocks noGrp="1" noChangeArrowheads="1"/>
          </p:cNvSpPr>
          <p:nvPr>
            <p:ph type="title"/>
          </p:nvPr>
        </p:nvSpPr>
        <p:spPr>
          <a:xfrm>
            <a:off x="990719" y="76329"/>
            <a:ext cx="7400497" cy="761840"/>
          </a:xfrm>
          <a:ln/>
        </p:spPr>
        <p:style>
          <a:lnRef idx="1">
            <a:schemeClr val="accent3"/>
          </a:lnRef>
          <a:fillRef idx="2">
            <a:schemeClr val="accent3"/>
          </a:fillRef>
          <a:effectRef idx="1">
            <a:schemeClr val="accent3"/>
          </a:effectRef>
          <a:fontRef idx="minor">
            <a:schemeClr val="dk1"/>
          </a:fontRef>
        </p:style>
        <p:txBody>
          <a:bodyPr lIns="89991" tIns="46795" rIns="89991" bIns="46795">
            <a:normAutofit fontScale="90000"/>
          </a:bodyPr>
          <a:lstStyle/>
          <a:p>
            <a:pPr>
              <a:tabLst>
                <a:tab pos="0" algn="l"/>
                <a:tab pos="829452" algn="l"/>
                <a:tab pos="1658904" algn="l"/>
                <a:tab pos="2488357" algn="l"/>
                <a:tab pos="3317809" algn="l"/>
                <a:tab pos="4147261" algn="l"/>
                <a:tab pos="4976713" algn="l"/>
                <a:tab pos="5806166" algn="l"/>
                <a:tab pos="6635618" algn="l"/>
                <a:tab pos="7465070" algn="l"/>
                <a:tab pos="8294522" algn="l"/>
                <a:tab pos="9123975" algn="l"/>
              </a:tabLst>
            </a:pPr>
            <a:r>
              <a:rPr lang="en-GB" b="1" i="1" dirty="0" err="1"/>
              <a:t>Resum</a:t>
            </a:r>
            <a:r>
              <a:rPr lang="en-GB" b="1" i="1" dirty="0" err="1">
                <a:ea typeface="Arial" charset="0"/>
                <a:cs typeface="Arial" charset="0"/>
              </a:rPr>
              <a:t>é</a:t>
            </a:r>
            <a:r>
              <a:rPr lang="en-GB" b="1" i="1" dirty="0"/>
              <a:t> of</a:t>
            </a:r>
            <a:r>
              <a:rPr lang="en-GB" b="1" i="1" dirty="0" smtClean="0"/>
              <a:t> THORPEX Science </a:t>
            </a:r>
            <a:r>
              <a:rPr lang="en-GB" b="1" i="1" dirty="0"/>
              <a:t>Plan</a:t>
            </a:r>
            <a:endParaRPr lang="en-GB" dirty="0"/>
          </a:p>
        </p:txBody>
      </p:sp>
      <p:sp>
        <p:nvSpPr>
          <p:cNvPr id="207875" name="Rectangle 3"/>
          <p:cNvSpPr>
            <a:spLocks noGrp="1" noChangeArrowheads="1"/>
          </p:cNvSpPr>
          <p:nvPr>
            <p:ph type="body" idx="1"/>
          </p:nvPr>
        </p:nvSpPr>
        <p:spPr>
          <a:xfrm>
            <a:off x="0" y="1104459"/>
            <a:ext cx="9144000" cy="6155206"/>
          </a:xfrm>
          <a:ln/>
        </p:spPr>
        <p:style>
          <a:lnRef idx="1">
            <a:schemeClr val="accent4"/>
          </a:lnRef>
          <a:fillRef idx="2">
            <a:schemeClr val="accent4"/>
          </a:fillRef>
          <a:effectRef idx="1">
            <a:schemeClr val="accent4"/>
          </a:effectRef>
          <a:fontRef idx="minor">
            <a:schemeClr val="dk1"/>
          </a:fontRef>
        </p:style>
        <p:txBody>
          <a:bodyPr lIns="89991" tIns="46795" rIns="89991" bIns="46795"/>
          <a:lstStyle/>
          <a:p>
            <a:pPr marL="306725" indent="-306725">
              <a:lnSpc>
                <a:spcPct val="83000"/>
              </a:lnSpc>
              <a:spcBef>
                <a:spcPts val="635"/>
              </a:spcBef>
              <a:tabLst>
                <a:tab pos="823692" algn="l"/>
                <a:tab pos="1653144" algn="l"/>
                <a:tab pos="2482597" algn="l"/>
                <a:tab pos="3312049" algn="l"/>
                <a:tab pos="4141501" algn="l"/>
                <a:tab pos="4970953" algn="l"/>
                <a:tab pos="5800406" algn="l"/>
                <a:tab pos="6629858" algn="l"/>
                <a:tab pos="7459310" algn="l"/>
                <a:tab pos="8288762" algn="l"/>
                <a:tab pos="9118215" algn="l"/>
              </a:tabLst>
            </a:pPr>
            <a:r>
              <a:rPr lang="en-GB" sz="2500" b="1" i="1" dirty="0"/>
              <a:t>Research on weather forecasts from 1 to 14 days lead time</a:t>
            </a:r>
          </a:p>
          <a:p>
            <a:pPr marL="306725" indent="-306725">
              <a:lnSpc>
                <a:spcPct val="83000"/>
              </a:lnSpc>
              <a:spcBef>
                <a:spcPts val="635"/>
              </a:spcBef>
              <a:tabLst>
                <a:tab pos="823692" algn="l"/>
                <a:tab pos="1653144" algn="l"/>
                <a:tab pos="2482597" algn="l"/>
                <a:tab pos="3312049" algn="l"/>
                <a:tab pos="4141501" algn="l"/>
                <a:tab pos="4970953" algn="l"/>
                <a:tab pos="5800406" algn="l"/>
                <a:tab pos="6629858" algn="l"/>
                <a:tab pos="7459310" algn="l"/>
                <a:tab pos="8288762" algn="l"/>
                <a:tab pos="9118215" algn="l"/>
              </a:tabLst>
            </a:pPr>
            <a:r>
              <a:rPr lang="en-GB" sz="2500" b="1" i="1" dirty="0"/>
              <a:t>Four research Sub-programmes</a:t>
            </a:r>
          </a:p>
          <a:p>
            <a:pPr marL="669610" lvl="1" indent="-254884">
              <a:lnSpc>
                <a:spcPct val="83000"/>
              </a:lnSpc>
              <a:spcBef>
                <a:spcPts val="544"/>
              </a:spcBef>
              <a:tabLst>
                <a:tab pos="823692" algn="l"/>
                <a:tab pos="1653144" algn="l"/>
                <a:tab pos="2482597" algn="l"/>
                <a:tab pos="3312049" algn="l"/>
                <a:tab pos="4141501" algn="l"/>
                <a:tab pos="4970953" algn="l"/>
                <a:tab pos="5800406" algn="l"/>
                <a:tab pos="6629858" algn="l"/>
                <a:tab pos="7459310" algn="l"/>
                <a:tab pos="8288762" algn="l"/>
                <a:tab pos="9118215" algn="l"/>
              </a:tabLst>
            </a:pPr>
            <a:r>
              <a:rPr lang="en-GB" sz="2200" b="1" i="1" dirty="0"/>
              <a:t>Predictability and dynamical processes</a:t>
            </a:r>
          </a:p>
          <a:p>
            <a:pPr marL="669610" lvl="1" indent="-254884">
              <a:lnSpc>
                <a:spcPct val="83000"/>
              </a:lnSpc>
              <a:spcBef>
                <a:spcPts val="544"/>
              </a:spcBef>
              <a:tabLst>
                <a:tab pos="823692" algn="l"/>
                <a:tab pos="1653144" algn="l"/>
                <a:tab pos="2482597" algn="l"/>
                <a:tab pos="3312049" algn="l"/>
                <a:tab pos="4141501" algn="l"/>
                <a:tab pos="4970953" algn="l"/>
                <a:tab pos="5800406" algn="l"/>
                <a:tab pos="6629858" algn="l"/>
                <a:tab pos="7459310" algn="l"/>
                <a:tab pos="8288762" algn="l"/>
                <a:tab pos="9118215" algn="l"/>
              </a:tabLst>
            </a:pPr>
            <a:r>
              <a:rPr lang="en-GB" sz="2200" b="1" i="1" dirty="0"/>
              <a:t>Observing systems</a:t>
            </a:r>
          </a:p>
          <a:p>
            <a:pPr marL="669610" lvl="1" indent="-254884">
              <a:lnSpc>
                <a:spcPct val="83000"/>
              </a:lnSpc>
              <a:spcBef>
                <a:spcPts val="544"/>
              </a:spcBef>
              <a:tabLst>
                <a:tab pos="823692" algn="l"/>
                <a:tab pos="1653144" algn="l"/>
                <a:tab pos="2482597" algn="l"/>
                <a:tab pos="3312049" algn="l"/>
                <a:tab pos="4141501" algn="l"/>
                <a:tab pos="4970953" algn="l"/>
                <a:tab pos="5800406" algn="l"/>
                <a:tab pos="6629858" algn="l"/>
                <a:tab pos="7459310" algn="l"/>
                <a:tab pos="8288762" algn="l"/>
                <a:tab pos="9118215" algn="l"/>
              </a:tabLst>
            </a:pPr>
            <a:r>
              <a:rPr lang="en-GB" sz="2200" b="1" i="1" dirty="0"/>
              <a:t>Data assimilation and observing strategies</a:t>
            </a:r>
          </a:p>
          <a:p>
            <a:pPr marL="669610" lvl="1" indent="-254884">
              <a:lnSpc>
                <a:spcPct val="83000"/>
              </a:lnSpc>
              <a:spcBef>
                <a:spcPts val="544"/>
              </a:spcBef>
              <a:tabLst>
                <a:tab pos="823692" algn="l"/>
                <a:tab pos="1653144" algn="l"/>
                <a:tab pos="2482597" algn="l"/>
                <a:tab pos="3312049" algn="l"/>
                <a:tab pos="4141501" algn="l"/>
                <a:tab pos="4970953" algn="l"/>
                <a:tab pos="5800406" algn="l"/>
                <a:tab pos="6629858" algn="l"/>
                <a:tab pos="7459310" algn="l"/>
                <a:tab pos="8288762" algn="l"/>
                <a:tab pos="9118215" algn="l"/>
              </a:tabLst>
            </a:pPr>
            <a:r>
              <a:rPr lang="en-GB" sz="2200" b="1" i="1" dirty="0"/>
              <a:t>Societal and economic applications</a:t>
            </a:r>
          </a:p>
          <a:p>
            <a:pPr marL="306725" indent="-306725">
              <a:lnSpc>
                <a:spcPct val="83000"/>
              </a:lnSpc>
              <a:spcBef>
                <a:spcPts val="635"/>
              </a:spcBef>
              <a:tabLst>
                <a:tab pos="823692" algn="l"/>
                <a:tab pos="1653144" algn="l"/>
                <a:tab pos="2482597" algn="l"/>
                <a:tab pos="3312049" algn="l"/>
                <a:tab pos="4141501" algn="l"/>
                <a:tab pos="4970953" algn="l"/>
                <a:tab pos="5800406" algn="l"/>
                <a:tab pos="6629858" algn="l"/>
                <a:tab pos="7459310" algn="l"/>
                <a:tab pos="8288762" algn="l"/>
                <a:tab pos="9118215" algn="l"/>
              </a:tabLst>
            </a:pPr>
            <a:r>
              <a:rPr lang="en-GB" sz="2500" b="1" i="1" dirty="0"/>
              <a:t>Emphasis on ensemble prediction</a:t>
            </a:r>
          </a:p>
          <a:p>
            <a:pPr marL="306725" indent="-306725">
              <a:lnSpc>
                <a:spcPct val="83000"/>
              </a:lnSpc>
              <a:spcBef>
                <a:spcPts val="635"/>
              </a:spcBef>
              <a:tabLst>
                <a:tab pos="823692" algn="l"/>
                <a:tab pos="1653144" algn="l"/>
                <a:tab pos="2482597" algn="l"/>
                <a:tab pos="3312049" algn="l"/>
                <a:tab pos="4141501" algn="l"/>
                <a:tab pos="4970953" algn="l"/>
                <a:tab pos="5800406" algn="l"/>
                <a:tab pos="6629858" algn="l"/>
                <a:tab pos="7459310" algn="l"/>
                <a:tab pos="8288762" algn="l"/>
                <a:tab pos="9118215" algn="l"/>
              </a:tabLst>
            </a:pPr>
            <a:r>
              <a:rPr lang="en-GB" sz="2500" b="1" i="1" dirty="0"/>
              <a:t>Interactive forecast systems “tuned” for end users – e.g. targeted observations and DA</a:t>
            </a:r>
          </a:p>
          <a:p>
            <a:pPr marL="306725" indent="-306725">
              <a:lnSpc>
                <a:spcPct val="110000"/>
              </a:lnSpc>
              <a:spcBef>
                <a:spcPts val="635"/>
              </a:spcBef>
              <a:tabLst>
                <a:tab pos="823692" algn="l"/>
                <a:tab pos="1653144" algn="l"/>
                <a:tab pos="2482597" algn="l"/>
                <a:tab pos="3312049" algn="l"/>
                <a:tab pos="4141501" algn="l"/>
                <a:tab pos="4970953" algn="l"/>
                <a:tab pos="5800406" algn="l"/>
                <a:tab pos="6629858" algn="l"/>
                <a:tab pos="7459310" algn="l"/>
                <a:tab pos="8288762" algn="l"/>
                <a:tab pos="9118215" algn="l"/>
              </a:tabLst>
            </a:pPr>
            <a:r>
              <a:rPr lang="en-GB" sz="2500" b="1" i="1" dirty="0">
                <a:solidFill>
                  <a:srgbClr val="FF0000"/>
                </a:solidFill>
              </a:rPr>
              <a:t>THORPEX Interactive Grand Global Ensemble/TIGGE </a:t>
            </a:r>
          </a:p>
          <a:p>
            <a:pPr marL="306725" indent="-306725">
              <a:lnSpc>
                <a:spcPct val="83000"/>
              </a:lnSpc>
              <a:spcBef>
                <a:spcPts val="635"/>
              </a:spcBef>
              <a:tabLst>
                <a:tab pos="823692" algn="l"/>
                <a:tab pos="1653144" algn="l"/>
                <a:tab pos="2482597" algn="l"/>
                <a:tab pos="3312049" algn="l"/>
                <a:tab pos="4141501" algn="l"/>
                <a:tab pos="4970953" algn="l"/>
                <a:tab pos="5800406" algn="l"/>
                <a:tab pos="6629858" algn="l"/>
                <a:tab pos="7459310" algn="l"/>
                <a:tab pos="8288762" algn="l"/>
                <a:tab pos="9118215" algn="l"/>
              </a:tabLst>
            </a:pPr>
            <a:r>
              <a:rPr lang="en-GB" sz="2500" b="1" i="1" dirty="0"/>
              <a:t>Emphasis on global-to-regional influences on weather forecast skill</a:t>
            </a:r>
          </a:p>
          <a:p>
            <a:pPr marL="306725" indent="-306725">
              <a:lnSpc>
                <a:spcPct val="83000"/>
              </a:lnSpc>
              <a:spcBef>
                <a:spcPts val="635"/>
              </a:spcBef>
              <a:buNone/>
              <a:tabLst>
                <a:tab pos="823692" algn="l"/>
                <a:tab pos="1653144" algn="l"/>
                <a:tab pos="2482597" algn="l"/>
                <a:tab pos="3312049" algn="l"/>
                <a:tab pos="4141501" algn="l"/>
                <a:tab pos="4970953" algn="l"/>
                <a:tab pos="5800406" algn="l"/>
                <a:tab pos="6629858" algn="l"/>
                <a:tab pos="7459310" algn="l"/>
                <a:tab pos="8288762" algn="l"/>
                <a:tab pos="9118215" algn="l"/>
              </a:tabLst>
            </a:pPr>
            <a:endParaRPr lang="en-GB" sz="2500" dirty="0"/>
          </a:p>
        </p:txBody>
      </p:sp>
    </p:spTree>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49166" y="155575"/>
            <a:ext cx="8241231" cy="609600"/>
          </a:xfrm>
        </p:spPr>
        <p:style>
          <a:lnRef idx="1">
            <a:schemeClr val="accent4"/>
          </a:lnRef>
          <a:fillRef idx="2">
            <a:schemeClr val="accent4"/>
          </a:fillRef>
          <a:effectRef idx="1">
            <a:schemeClr val="accent4"/>
          </a:effectRef>
          <a:fontRef idx="minor">
            <a:schemeClr val="dk1"/>
          </a:fontRef>
        </p:style>
        <p:txBody>
          <a:bodyPr>
            <a:normAutofit/>
          </a:bodyPr>
          <a:lstStyle/>
          <a:p>
            <a:r>
              <a:rPr lang="en-GB" sz="3200" dirty="0" smtClean="0"/>
              <a:t>8</a:t>
            </a:r>
            <a:r>
              <a:rPr lang="en-GB" sz="3200" dirty="0" smtClean="0"/>
              <a:t>.ECMWF  </a:t>
            </a:r>
            <a:r>
              <a:rPr lang="en-GB" sz="3200" dirty="0" smtClean="0"/>
              <a:t>32d EPS extension twice a week?</a:t>
            </a:r>
          </a:p>
        </p:txBody>
      </p:sp>
      <p:sp>
        <p:nvSpPr>
          <p:cNvPr id="8195" name="Text Box 7"/>
          <p:cNvSpPr txBox="1">
            <a:spLocks noChangeArrowheads="1"/>
          </p:cNvSpPr>
          <p:nvPr/>
        </p:nvSpPr>
        <p:spPr bwMode="auto">
          <a:xfrm>
            <a:off x="194896" y="884872"/>
            <a:ext cx="8726366" cy="2308324"/>
          </a:xfrm>
          <a:prstGeom prst="rect">
            <a:avLst/>
          </a:prstGeom>
          <a:noFill/>
          <a:ln w="12700">
            <a:noFill/>
            <a:miter lim="800000"/>
            <a:headEnd/>
            <a:tailEnd/>
          </a:ln>
        </p:spPr>
        <p:txBody>
          <a:bodyPr wrap="square">
            <a:spAutoFit/>
          </a:bodyPr>
          <a:lstStyle/>
          <a:p>
            <a:pPr algn="l">
              <a:spcBef>
                <a:spcPct val="50000"/>
              </a:spcBef>
            </a:pPr>
            <a:r>
              <a:rPr lang="en-GB" sz="1800" b="0" dirty="0" smtClean="0"/>
              <a:t>Experimentation has been performed to assess the potential benefit of extending the EPS to 32 days twice a week, on Thursdays and Sundays. </a:t>
            </a:r>
          </a:p>
          <a:p>
            <a:pPr algn="l">
              <a:spcBef>
                <a:spcPct val="50000"/>
              </a:spcBef>
            </a:pPr>
            <a:r>
              <a:rPr lang="en-GB" sz="1800" b="0" dirty="0" smtClean="0"/>
              <a:t>32d EPS have been run on the 15</a:t>
            </a:r>
            <a:r>
              <a:rPr lang="en-GB" sz="1800" b="0" baseline="30000" dirty="0" smtClean="0"/>
              <a:t>th</a:t>
            </a:r>
            <a:r>
              <a:rPr lang="en-GB" sz="1800" b="0" dirty="0" smtClean="0"/>
              <a:t> and the 18</a:t>
            </a:r>
            <a:r>
              <a:rPr lang="en-GB" sz="1800" b="0" baseline="30000" dirty="0" smtClean="0"/>
              <a:t>th</a:t>
            </a:r>
            <a:r>
              <a:rPr lang="en-GB" sz="1800" b="0" dirty="0" smtClean="0"/>
              <a:t> of NDJF 2009/10 (4 cases). To calibrate the 32d EPS forecasts, hindcasts have been started on </a:t>
            </a:r>
            <a:r>
              <a:rPr lang="en-GB" sz="1800" b="0" dirty="0"/>
              <a:t>the 15</a:t>
            </a:r>
            <a:r>
              <a:rPr lang="en-GB" sz="1800" b="0" baseline="30000" dirty="0"/>
              <a:t>th</a:t>
            </a:r>
            <a:r>
              <a:rPr lang="en-GB" sz="1800" b="0" dirty="0"/>
              <a:t> 18</a:t>
            </a:r>
            <a:r>
              <a:rPr lang="en-GB" sz="1800" b="0" baseline="30000" dirty="0"/>
              <a:t>th</a:t>
            </a:r>
            <a:r>
              <a:rPr lang="en-GB" sz="1800" b="0" dirty="0"/>
              <a:t> and 22</a:t>
            </a:r>
            <a:r>
              <a:rPr lang="en-GB" sz="1800" b="0" baseline="30000" dirty="0"/>
              <a:t>nd</a:t>
            </a:r>
            <a:r>
              <a:rPr lang="en-GB" sz="1800" b="0" dirty="0"/>
              <a:t> of NDJF </a:t>
            </a:r>
            <a:r>
              <a:rPr lang="en-GB" sz="1800" b="0" dirty="0" smtClean="0"/>
              <a:t>1989-2008. This plot compares the ROCA for the probabilistic prediction of 2m-T in the upper tercile over Europe. </a:t>
            </a:r>
            <a:endParaRPr lang="en-GB" sz="1800" b="0" dirty="0"/>
          </a:p>
          <a:p>
            <a:pPr algn="l">
              <a:spcBef>
                <a:spcPct val="50000"/>
              </a:spcBef>
            </a:pPr>
            <a:endParaRPr lang="en-GB" sz="1800" b="0" dirty="0"/>
          </a:p>
        </p:txBody>
      </p:sp>
      <p:pic>
        <p:nvPicPr>
          <p:cNvPr id="8201" name="Picture 2" descr="tt"/>
          <p:cNvPicPr>
            <a:picLocks noChangeAspect="1" noChangeArrowheads="1"/>
          </p:cNvPicPr>
          <p:nvPr/>
        </p:nvPicPr>
        <p:blipFill>
          <a:blip r:embed="rId3" cstate="print"/>
          <a:srcRect l="9184" t="12964" r="33556" b="4987"/>
          <a:stretch>
            <a:fillRect/>
          </a:stretch>
        </p:blipFill>
        <p:spPr bwMode="auto">
          <a:xfrm>
            <a:off x="294774" y="3008314"/>
            <a:ext cx="3210426" cy="3532187"/>
          </a:xfrm>
          <a:prstGeom prst="rect">
            <a:avLst/>
          </a:prstGeom>
          <a:noFill/>
          <a:ln w="9525">
            <a:noFill/>
            <a:miter lim="800000"/>
            <a:headEnd/>
            <a:tailEnd/>
          </a:ln>
        </p:spPr>
      </p:pic>
      <p:pic>
        <p:nvPicPr>
          <p:cNvPr id="8202" name="Picture 3" descr="tt"/>
          <p:cNvPicPr>
            <a:picLocks noChangeAspect="1" noChangeArrowheads="1"/>
          </p:cNvPicPr>
          <p:nvPr/>
        </p:nvPicPr>
        <p:blipFill>
          <a:blip r:embed="rId4" cstate="print"/>
          <a:srcRect l="2826" t="12964" r="33203" b="5484"/>
          <a:stretch>
            <a:fillRect/>
          </a:stretch>
        </p:blipFill>
        <p:spPr bwMode="auto">
          <a:xfrm>
            <a:off x="4038600" y="3028951"/>
            <a:ext cx="3522785" cy="3428247"/>
          </a:xfrm>
          <a:prstGeom prst="rect">
            <a:avLst/>
          </a:prstGeom>
          <a:noFill/>
          <a:ln w="9525">
            <a:noFill/>
            <a:miter lim="800000"/>
            <a:headEnd/>
            <a:tailEnd/>
          </a:ln>
        </p:spPr>
      </p:pic>
      <p:grpSp>
        <p:nvGrpSpPr>
          <p:cNvPr id="2" name="Group 12"/>
          <p:cNvGrpSpPr>
            <a:grpSpLocks/>
          </p:cNvGrpSpPr>
          <p:nvPr/>
        </p:nvGrpSpPr>
        <p:grpSpPr bwMode="auto">
          <a:xfrm>
            <a:off x="1178169" y="5562600"/>
            <a:ext cx="2368062" cy="457200"/>
            <a:chOff x="4197" y="3294"/>
            <a:chExt cx="1616" cy="288"/>
          </a:xfrm>
        </p:grpSpPr>
        <p:sp>
          <p:nvSpPr>
            <p:cNvPr id="14" name="Line 13"/>
            <p:cNvSpPr>
              <a:spLocks noChangeShapeType="1"/>
            </p:cNvSpPr>
            <p:nvPr/>
          </p:nvSpPr>
          <p:spPr bwMode="auto">
            <a:xfrm>
              <a:off x="4197" y="3384"/>
              <a:ext cx="408" cy="0"/>
            </a:xfrm>
            <a:prstGeom prst="line">
              <a:avLst/>
            </a:prstGeom>
            <a:noFill/>
            <a:ln w="28575">
              <a:solidFill>
                <a:schemeClr val="hlink"/>
              </a:solidFill>
              <a:round/>
              <a:headEnd/>
              <a:tailEnd/>
            </a:ln>
          </p:spPr>
          <p:txBody>
            <a:bodyPr/>
            <a:lstStyle/>
            <a:p>
              <a:endParaRPr lang="en-GB" dirty="0"/>
            </a:p>
          </p:txBody>
        </p:sp>
        <p:sp>
          <p:nvSpPr>
            <p:cNvPr id="15" name="Line 14"/>
            <p:cNvSpPr>
              <a:spLocks noChangeShapeType="1"/>
            </p:cNvSpPr>
            <p:nvPr/>
          </p:nvSpPr>
          <p:spPr bwMode="auto">
            <a:xfrm>
              <a:off x="4197" y="3492"/>
              <a:ext cx="408" cy="0"/>
            </a:xfrm>
            <a:prstGeom prst="line">
              <a:avLst/>
            </a:prstGeom>
            <a:noFill/>
            <a:ln w="28575">
              <a:solidFill>
                <a:srgbClr val="0000FF"/>
              </a:solidFill>
              <a:round/>
              <a:headEnd/>
              <a:tailEnd/>
            </a:ln>
          </p:spPr>
          <p:txBody>
            <a:bodyPr/>
            <a:lstStyle/>
            <a:p>
              <a:endParaRPr lang="en-GB" dirty="0"/>
            </a:p>
          </p:txBody>
        </p:sp>
        <p:sp>
          <p:nvSpPr>
            <p:cNvPr id="16" name="Text Box 15"/>
            <p:cNvSpPr txBox="1">
              <a:spLocks noChangeArrowheads="1"/>
            </p:cNvSpPr>
            <p:nvPr/>
          </p:nvSpPr>
          <p:spPr bwMode="auto">
            <a:xfrm>
              <a:off x="4565" y="3294"/>
              <a:ext cx="1248" cy="288"/>
            </a:xfrm>
            <a:prstGeom prst="rect">
              <a:avLst/>
            </a:prstGeom>
            <a:noFill/>
            <a:ln w="12700">
              <a:noFill/>
              <a:miter lim="800000"/>
              <a:headEnd/>
              <a:tailEnd/>
            </a:ln>
          </p:spPr>
          <p:txBody>
            <a:bodyPr>
              <a:spAutoFit/>
            </a:bodyPr>
            <a:lstStyle/>
            <a:p>
              <a:pPr algn="l"/>
              <a:r>
                <a:rPr lang="en-GB" sz="1200" dirty="0" smtClean="0">
                  <a:latin typeface="Times" pitchFamily="18" charset="0"/>
                </a:rPr>
                <a:t>Thursday fc d19-25</a:t>
              </a:r>
              <a:endParaRPr lang="en-GB" sz="1200" dirty="0">
                <a:latin typeface="Times" pitchFamily="18" charset="0"/>
              </a:endParaRPr>
            </a:p>
            <a:p>
              <a:pPr algn="l"/>
              <a:r>
                <a:rPr lang="en-GB" sz="1200" dirty="0" smtClean="0">
                  <a:latin typeface="Times" pitchFamily="18" charset="0"/>
                </a:rPr>
                <a:t>Sunday fc d16-22</a:t>
              </a:r>
              <a:endParaRPr lang="en-GB" sz="1200" dirty="0">
                <a:latin typeface="Times" pitchFamily="18" charset="0"/>
              </a:endParaRPr>
            </a:p>
          </p:txBody>
        </p:sp>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3746" name="Rectangle 2"/>
          <p:cNvSpPr>
            <a:spLocks noGrp="1" noChangeArrowheads="1"/>
          </p:cNvSpPr>
          <p:nvPr>
            <p:ph type="title"/>
          </p:nvPr>
        </p:nvSpPr>
        <p:spPr>
          <a:xfrm>
            <a:off x="355600" y="254000"/>
            <a:ext cx="7823200" cy="800100"/>
          </a:xfrm>
        </p:spPr>
        <p:style>
          <a:lnRef idx="1">
            <a:schemeClr val="accent3"/>
          </a:lnRef>
          <a:fillRef idx="3">
            <a:schemeClr val="accent3"/>
          </a:fillRef>
          <a:effectRef idx="2">
            <a:schemeClr val="accent3"/>
          </a:effectRef>
          <a:fontRef idx="minor">
            <a:schemeClr val="lt1"/>
          </a:fontRef>
        </p:style>
        <p:txBody>
          <a:bodyPr>
            <a:normAutofit fontScale="90000"/>
          </a:bodyPr>
          <a:lstStyle/>
          <a:p>
            <a:pPr eaLnBrk="1" hangingPunct="1">
              <a:defRPr/>
            </a:pPr>
            <a:r>
              <a:rPr lang="en-US" altLang="ja-JP" sz="3600" dirty="0" smtClean="0">
                <a:solidFill>
                  <a:srgbClr val="FF3300"/>
                </a:solidFill>
                <a:cs typeface="+mj-cs"/>
              </a:rPr>
              <a:t>JMA specifications </a:t>
            </a:r>
            <a:r>
              <a:rPr lang="en-US" altLang="ja-JP" sz="3600" dirty="0" smtClean="0">
                <a:solidFill>
                  <a:srgbClr val="FF3300"/>
                </a:solidFill>
                <a:cs typeface="+mj-cs"/>
              </a:rPr>
              <a:t>of the NWP model for Extended-range forecast</a:t>
            </a:r>
          </a:p>
        </p:txBody>
      </p:sp>
      <p:graphicFrame>
        <p:nvGraphicFramePr>
          <p:cNvPr id="543777" name="Group 33"/>
          <p:cNvGraphicFramePr>
            <a:graphicFrameLocks noGrp="1"/>
          </p:cNvGraphicFramePr>
          <p:nvPr>
            <p:ph idx="1"/>
          </p:nvPr>
        </p:nvGraphicFramePr>
        <p:xfrm>
          <a:off x="736600" y="1308100"/>
          <a:ext cx="7772400" cy="4846003"/>
        </p:xfrm>
        <a:graphic>
          <a:graphicData uri="http://schemas.openxmlformats.org/drawingml/2006/table">
            <a:tbl>
              <a:tblPr/>
              <a:tblGrid>
                <a:gridCol w="2382838"/>
                <a:gridCol w="5389562"/>
              </a:tblGrid>
              <a:tr h="292100">
                <a:tc>
                  <a:txBody>
                    <a:bodyPr/>
                    <a:lstStyle/>
                    <a:p>
                      <a:pPr marL="0" marR="0" lvl="0" indent="0" algn="l" defTabSz="914400" rtl="0" eaLnBrk="1" fontAlgn="base" latinLnBrk="0" hangingPunct="1">
                        <a:lnSpc>
                          <a:spcPct val="100000"/>
                        </a:lnSpc>
                        <a:spcBef>
                          <a:spcPct val="0"/>
                        </a:spcBef>
                        <a:spcAft>
                          <a:spcPct val="0"/>
                        </a:spcAft>
                        <a:buClr>
                          <a:schemeClr val="accent2"/>
                        </a:buClr>
                        <a:buSzPct val="80000"/>
                        <a:buFont typeface="Wingdings" charset="2"/>
                        <a:buNone/>
                        <a:tabLst/>
                      </a:pPr>
                      <a:r>
                        <a:rPr kumimoji="1" lang="en-US" altLang="ja-JP" sz="2000" b="0" i="0" u="none" strike="noStrike" cap="none" normalizeH="0" baseline="0">
                          <a:ln>
                            <a:noFill/>
                          </a:ln>
                          <a:solidFill>
                            <a:schemeClr val="tx1"/>
                          </a:solidFill>
                          <a:effectLst/>
                          <a:latin typeface="Times New Roman" charset="0"/>
                          <a:ea typeface="ＭＳ Ｐゴシック" charset="-128"/>
                          <a:cs typeface="ＭＳ Ｐゴシック" charset="-128"/>
                        </a:rPr>
                        <a:t>Model</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accent2"/>
                        </a:buClr>
                        <a:buSzPct val="80000"/>
                        <a:buFont typeface="Wingdings" charset="2"/>
                        <a:buNone/>
                        <a:tabLst/>
                      </a:pPr>
                      <a:r>
                        <a:rPr kumimoji="1" lang="en-US" altLang="ja-JP" sz="2000" b="0" i="0" u="none" strike="noStrike" cap="none" normalizeH="0" baseline="0">
                          <a:ln>
                            <a:noFill/>
                          </a:ln>
                          <a:solidFill>
                            <a:schemeClr val="tx1"/>
                          </a:solidFill>
                          <a:effectLst/>
                          <a:latin typeface="Times New Roman" charset="0"/>
                          <a:ea typeface="ＭＳ Ｐゴシック" charset="-128"/>
                          <a:cs typeface="ＭＳ Ｐゴシック" charset="-128"/>
                        </a:rPr>
                        <a:t>JMA AGCM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2100">
                <a:tc>
                  <a:txBody>
                    <a:bodyPr/>
                    <a:lstStyle/>
                    <a:p>
                      <a:pPr marL="0" marR="0" lvl="0" indent="0" algn="l" defTabSz="914400" rtl="0" eaLnBrk="1" fontAlgn="base" latinLnBrk="0" hangingPunct="1">
                        <a:lnSpc>
                          <a:spcPct val="100000"/>
                        </a:lnSpc>
                        <a:spcBef>
                          <a:spcPct val="0"/>
                        </a:spcBef>
                        <a:spcAft>
                          <a:spcPct val="0"/>
                        </a:spcAft>
                        <a:buClr>
                          <a:schemeClr val="accent2"/>
                        </a:buClr>
                        <a:buSzPct val="80000"/>
                        <a:buFont typeface="Wingdings" charset="2"/>
                        <a:buNone/>
                        <a:tabLst/>
                      </a:pPr>
                      <a:r>
                        <a:rPr kumimoji="1" lang="en-US" altLang="ja-JP" sz="2000" b="0" i="0" u="none" strike="noStrike" cap="none" normalizeH="0" baseline="0">
                          <a:ln>
                            <a:noFill/>
                          </a:ln>
                          <a:solidFill>
                            <a:schemeClr val="tx1"/>
                          </a:solidFill>
                          <a:effectLst/>
                          <a:latin typeface="Times New Roman" charset="0"/>
                          <a:ea typeface="ＭＳ Ｐゴシック" charset="-128"/>
                          <a:cs typeface="ＭＳ Ｐゴシック" charset="-128"/>
                        </a:rPr>
                        <a:t>Horizontal resolution</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accent2"/>
                        </a:buClr>
                        <a:buSzPct val="80000"/>
                        <a:buFont typeface="Wingdings" charset="2"/>
                        <a:buNone/>
                        <a:tabLst/>
                      </a:pPr>
                      <a:r>
                        <a:rPr kumimoji="1" lang="en-US" altLang="ja-JP" sz="2000" b="0" i="0" u="none" strike="noStrike" cap="none" normalizeH="0" baseline="0">
                          <a:ln>
                            <a:noFill/>
                          </a:ln>
                          <a:solidFill>
                            <a:schemeClr val="tx1"/>
                          </a:solidFill>
                          <a:effectLst/>
                          <a:latin typeface="Times New Roman" charset="0"/>
                          <a:ea typeface="ＭＳ Ｐゴシック" charset="-128"/>
                          <a:cs typeface="ＭＳ Ｐゴシック" charset="-128"/>
                        </a:rPr>
                        <a:t> TL159 (about 1.125º Gaussian grid ~110km)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2100">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charset="2"/>
                        <a:buNone/>
                        <a:tabLst/>
                      </a:pPr>
                      <a:r>
                        <a:rPr kumimoji="1" lang="en-US" altLang="ja-JP" sz="2000" b="0" i="0" u="none" strike="noStrike" cap="none" normalizeH="0" baseline="0">
                          <a:ln>
                            <a:noFill/>
                          </a:ln>
                          <a:solidFill>
                            <a:schemeClr val="tx1"/>
                          </a:solidFill>
                          <a:effectLst/>
                          <a:latin typeface="Times New Roman" charset="0"/>
                          <a:ea typeface="ＭＳ Ｐゴシック" charset="-128"/>
                          <a:cs typeface="ＭＳ Ｐゴシック" charset="-128"/>
                        </a:rPr>
                        <a:t>Vertical Layers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charset="2"/>
                        <a:buNone/>
                        <a:tabLst/>
                      </a:pPr>
                      <a:r>
                        <a:rPr kumimoji="1" lang="en-US" altLang="ja-JP" sz="2000" b="0" i="0" u="none" strike="noStrike" cap="none" normalizeH="0" baseline="0">
                          <a:ln>
                            <a:noFill/>
                          </a:ln>
                          <a:solidFill>
                            <a:schemeClr val="tx1"/>
                          </a:solidFill>
                          <a:effectLst/>
                          <a:latin typeface="Times New Roman" charset="0"/>
                          <a:ea typeface="ＭＳ Ｐゴシック" charset="-128"/>
                          <a:cs typeface="ＭＳ Ｐゴシック" charset="-128"/>
                        </a:rPr>
                        <a:t>60 (Top Layer Pressure:0.1hPa)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0675">
                <a:tc>
                  <a:txBody>
                    <a:bodyPr/>
                    <a:lstStyle/>
                    <a:p>
                      <a:pPr marL="0" marR="0" lvl="0" indent="0" algn="l" defTabSz="914400" rtl="0" eaLnBrk="1" fontAlgn="base" latinLnBrk="0" hangingPunct="1">
                        <a:lnSpc>
                          <a:spcPct val="100000"/>
                        </a:lnSpc>
                        <a:spcBef>
                          <a:spcPct val="0"/>
                        </a:spcBef>
                        <a:spcAft>
                          <a:spcPct val="0"/>
                        </a:spcAft>
                        <a:buClr>
                          <a:schemeClr val="accent2"/>
                        </a:buClr>
                        <a:buSzPct val="80000"/>
                        <a:buFont typeface="Wingdings" charset="2"/>
                        <a:buNone/>
                        <a:tabLst/>
                      </a:pPr>
                      <a:r>
                        <a:rPr kumimoji="1" lang="en-US" altLang="ja-JP" sz="2000" b="0" i="0" u="none" strike="noStrike" cap="none" normalizeH="0" baseline="0">
                          <a:ln>
                            <a:noFill/>
                          </a:ln>
                          <a:solidFill>
                            <a:schemeClr val="tx1"/>
                          </a:solidFill>
                          <a:effectLst/>
                          <a:latin typeface="Times New Roman" charset="0"/>
                          <a:ea typeface="ＭＳ Ｐゴシック" charset="-128"/>
                          <a:cs typeface="ＭＳ Ｐゴシック" charset="-128"/>
                        </a:rPr>
                        <a:t>Time integration range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accent2"/>
                        </a:buClr>
                        <a:buSzPct val="80000"/>
                        <a:buFont typeface="Wingdings" charset="2"/>
                        <a:buNone/>
                        <a:tabLst/>
                      </a:pPr>
                      <a:r>
                        <a:rPr kumimoji="1" lang="en-US" altLang="ja-JP" sz="2000" b="0" i="0" u="none" strike="noStrike" cap="none" normalizeH="0" baseline="0">
                          <a:ln>
                            <a:noFill/>
                          </a:ln>
                          <a:solidFill>
                            <a:schemeClr val="tx1"/>
                          </a:solidFill>
                          <a:effectLst/>
                          <a:latin typeface="Times New Roman" charset="0"/>
                          <a:ea typeface="ＭＳ Ｐゴシック" charset="-128"/>
                          <a:cs typeface="ＭＳ Ｐゴシック" charset="-128"/>
                        </a:rPr>
                        <a:t> One-month forecast: 34 days</a:t>
                      </a:r>
                    </a:p>
                    <a:p>
                      <a:pPr marL="0" marR="0" lvl="0" indent="0" algn="l" defTabSz="914400" rtl="0" eaLnBrk="1" fontAlgn="base" latinLnBrk="0" hangingPunct="1">
                        <a:lnSpc>
                          <a:spcPct val="100000"/>
                        </a:lnSpc>
                        <a:spcBef>
                          <a:spcPct val="0"/>
                        </a:spcBef>
                        <a:spcAft>
                          <a:spcPct val="0"/>
                        </a:spcAft>
                        <a:buClr>
                          <a:schemeClr val="accent2"/>
                        </a:buClr>
                        <a:buSzPct val="80000"/>
                        <a:buFont typeface="Wingdings" charset="2"/>
                        <a:buNone/>
                        <a:tabLst/>
                      </a:pPr>
                      <a:r>
                        <a:rPr kumimoji="1" lang="en-US" altLang="ja-JP" sz="2000" b="0" i="0" u="none" strike="noStrike" cap="none" normalizeH="0" baseline="0">
                          <a:ln>
                            <a:noFill/>
                          </a:ln>
                          <a:solidFill>
                            <a:schemeClr val="tx1"/>
                          </a:solidFill>
                          <a:effectLst/>
                          <a:latin typeface="Times New Roman" charset="0"/>
                          <a:ea typeface="ＭＳ Ｐゴシック" charset="-128"/>
                          <a:cs typeface="ＭＳ Ｐゴシック" charset="-128"/>
                        </a:rPr>
                        <a:t> Early Warning Information: 17 days</a:t>
                      </a:r>
                    </a:p>
                    <a:p>
                      <a:pPr marL="0" marR="0" lvl="0" indent="0" algn="l" defTabSz="914400" rtl="0" eaLnBrk="1" fontAlgn="base" latinLnBrk="0" hangingPunct="1">
                        <a:lnSpc>
                          <a:spcPct val="100000"/>
                        </a:lnSpc>
                        <a:spcBef>
                          <a:spcPct val="0"/>
                        </a:spcBef>
                        <a:spcAft>
                          <a:spcPct val="0"/>
                        </a:spcAft>
                        <a:buClr>
                          <a:schemeClr val="accent2"/>
                        </a:buClr>
                        <a:buSzPct val="80000"/>
                        <a:buFont typeface="Wingdings" charset="2"/>
                        <a:buNone/>
                        <a:tabLst/>
                      </a:pPr>
                      <a:r>
                        <a:rPr kumimoji="1" lang="en-US" altLang="ja-JP" sz="2000" b="0" i="0" u="none" strike="noStrike" cap="none" normalizeH="0" baseline="0">
                          <a:ln>
                            <a:noFill/>
                          </a:ln>
                          <a:solidFill>
                            <a:schemeClr val="tx1"/>
                          </a:solidFill>
                          <a:effectLst/>
                          <a:latin typeface="Times New Roman" charset="0"/>
                          <a:ea typeface="ＭＳ Ｐゴシック" charset="-128"/>
                          <a:cs typeface="ＭＳ Ｐゴシック" charset="-128"/>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0513">
                <a:tc>
                  <a:txBody>
                    <a:bodyPr/>
                    <a:lstStyle/>
                    <a:p>
                      <a:pPr marL="0" marR="0" lvl="0" indent="0" algn="l" defTabSz="914400" rtl="0" eaLnBrk="1" fontAlgn="base" latinLnBrk="0" hangingPunct="1">
                        <a:lnSpc>
                          <a:spcPct val="100000"/>
                        </a:lnSpc>
                        <a:spcBef>
                          <a:spcPct val="0"/>
                        </a:spcBef>
                        <a:spcAft>
                          <a:spcPct val="0"/>
                        </a:spcAft>
                        <a:buClr>
                          <a:schemeClr val="accent2"/>
                        </a:buClr>
                        <a:buSzPct val="80000"/>
                        <a:buFont typeface="Wingdings" charset="2"/>
                        <a:buNone/>
                        <a:tabLst/>
                      </a:pPr>
                      <a:r>
                        <a:rPr kumimoji="1" lang="en-US" altLang="ja-JP" sz="2000" b="0" i="0" u="none" strike="noStrike" cap="none" normalizeH="0" baseline="0">
                          <a:ln>
                            <a:noFill/>
                          </a:ln>
                          <a:solidFill>
                            <a:schemeClr val="tx1"/>
                          </a:solidFill>
                          <a:effectLst/>
                          <a:latin typeface="Times New Roman" charset="0"/>
                          <a:ea typeface="ＭＳ Ｐゴシック" charset="-128"/>
                          <a:cs typeface="ＭＳ Ｐゴシック" charset="-128"/>
                        </a:rPr>
                        <a:t>Ensemble size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accent2"/>
                        </a:buClr>
                        <a:buSzPct val="80000"/>
                        <a:buFont typeface="Wingdings" charset="2"/>
                        <a:buNone/>
                        <a:tabLst/>
                      </a:pPr>
                      <a:r>
                        <a:rPr kumimoji="1" lang="en-US" altLang="ja-JP" sz="2000" b="0" i="0" u="none" strike="noStrike" cap="none" normalizeH="0" baseline="0">
                          <a:ln>
                            <a:noFill/>
                          </a:ln>
                          <a:solidFill>
                            <a:schemeClr val="tx1"/>
                          </a:solidFill>
                          <a:effectLst/>
                          <a:latin typeface="Times New Roman" charset="0"/>
                          <a:ea typeface="ＭＳ Ｐゴシック" charset="-128"/>
                          <a:cs typeface="ＭＳ Ｐゴシック" charset="-128"/>
                        </a:rPr>
                        <a:t>50 members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4963">
                <a:tc>
                  <a:txBody>
                    <a:bodyPr/>
                    <a:lstStyle/>
                    <a:p>
                      <a:pPr marL="0" marR="0" lvl="0" indent="0" algn="l" defTabSz="914400" rtl="0" eaLnBrk="1" fontAlgn="base" latinLnBrk="0" hangingPunct="1">
                        <a:lnSpc>
                          <a:spcPct val="100000"/>
                        </a:lnSpc>
                        <a:spcBef>
                          <a:spcPct val="0"/>
                        </a:spcBef>
                        <a:spcAft>
                          <a:spcPct val="0"/>
                        </a:spcAft>
                        <a:buClr>
                          <a:schemeClr val="accent2"/>
                        </a:buClr>
                        <a:buSzPct val="80000"/>
                        <a:buFont typeface="Wingdings" charset="2"/>
                        <a:buNone/>
                        <a:tabLst/>
                      </a:pPr>
                      <a:r>
                        <a:rPr kumimoji="1" lang="en-US" altLang="ja-JP" sz="2000" b="0" i="0" u="none" strike="noStrike" cap="none" normalizeH="0" baseline="0">
                          <a:ln>
                            <a:noFill/>
                          </a:ln>
                          <a:solidFill>
                            <a:schemeClr val="tx1"/>
                          </a:solidFill>
                          <a:effectLst/>
                          <a:latin typeface="Times New Roman" charset="0"/>
                          <a:ea typeface="ＭＳ Ｐゴシック" charset="-128"/>
                          <a:cs typeface="ＭＳ Ｐゴシック" charset="-128"/>
                        </a:rPr>
                        <a:t>Perturbation method</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accent2"/>
                        </a:buClr>
                        <a:buSzPct val="80000"/>
                        <a:buFont typeface="Wingdings" charset="2"/>
                        <a:buNone/>
                        <a:tabLst/>
                      </a:pPr>
                      <a:r>
                        <a:rPr kumimoji="1" lang="en-US" altLang="ja-JP" sz="2000" b="0" i="0" u="none" strike="noStrike" cap="none" normalizeH="0" baseline="0">
                          <a:ln>
                            <a:noFill/>
                          </a:ln>
                          <a:solidFill>
                            <a:schemeClr val="tx1"/>
                          </a:solidFill>
                          <a:effectLst/>
                          <a:latin typeface="Times New Roman" charset="0"/>
                          <a:ea typeface="ＭＳ Ｐゴシック" charset="-128"/>
                          <a:cs typeface="ＭＳ Ｐゴシック" charset="-128"/>
                        </a:rPr>
                        <a:t>Breeding Growing Mode (BGM) &amp; Lagged Average Forecast (LAF)  method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4350">
                <a:tc>
                  <a:txBody>
                    <a:bodyPr/>
                    <a:lstStyle/>
                    <a:p>
                      <a:pPr marL="0" marR="0" lvl="0" indent="0" algn="l" defTabSz="914400" rtl="0" eaLnBrk="1" fontAlgn="base" latinLnBrk="0" hangingPunct="1">
                        <a:lnSpc>
                          <a:spcPct val="100000"/>
                        </a:lnSpc>
                        <a:spcBef>
                          <a:spcPct val="0"/>
                        </a:spcBef>
                        <a:spcAft>
                          <a:spcPct val="0"/>
                        </a:spcAft>
                        <a:buClr>
                          <a:schemeClr val="accent2"/>
                        </a:buClr>
                        <a:buSzPct val="80000"/>
                        <a:buFont typeface="Wingdings" charset="2"/>
                        <a:buNone/>
                        <a:tabLst/>
                      </a:pPr>
                      <a:r>
                        <a:rPr kumimoji="1" lang="en-US" altLang="ja-JP" sz="2000" b="0" i="0" u="none" strike="noStrike" cap="none" normalizeH="0" baseline="0">
                          <a:ln>
                            <a:noFill/>
                          </a:ln>
                          <a:solidFill>
                            <a:schemeClr val="tx1"/>
                          </a:solidFill>
                          <a:effectLst/>
                          <a:latin typeface="Times New Roman" charset="0"/>
                          <a:ea typeface="ＭＳ Ｐゴシック" charset="-128"/>
                          <a:cs typeface="ＭＳ Ｐゴシック" charset="-128"/>
                        </a:rPr>
                        <a:t>SST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accent2"/>
                        </a:buClr>
                        <a:buSzPct val="80000"/>
                        <a:buFont typeface="Wingdings" charset="2"/>
                        <a:buNone/>
                        <a:tabLst/>
                      </a:pPr>
                      <a:r>
                        <a:rPr kumimoji="1" lang="en-US" altLang="ja-JP" sz="2000" b="0" i="0" u="none" strike="noStrike" cap="none" normalizeH="0" baseline="0">
                          <a:ln>
                            <a:noFill/>
                          </a:ln>
                          <a:solidFill>
                            <a:schemeClr val="tx1"/>
                          </a:solidFill>
                          <a:effectLst/>
                          <a:latin typeface="Times New Roman" charset="0"/>
                          <a:ea typeface="ＭＳ Ｐゴシック" charset="-128"/>
                          <a:cs typeface="ＭＳ Ｐゴシック" charset="-128"/>
                        </a:rPr>
                        <a:t>Persisted anomaly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39813">
                <a:tc>
                  <a:txBody>
                    <a:bodyPr/>
                    <a:lstStyle/>
                    <a:p>
                      <a:pPr marL="0" marR="0" lvl="0" indent="0" algn="l" defTabSz="914400" rtl="0" eaLnBrk="1" fontAlgn="base" latinLnBrk="0" hangingPunct="1">
                        <a:lnSpc>
                          <a:spcPct val="100000"/>
                        </a:lnSpc>
                        <a:spcBef>
                          <a:spcPct val="0"/>
                        </a:spcBef>
                        <a:spcAft>
                          <a:spcPct val="0"/>
                        </a:spcAft>
                        <a:buClr>
                          <a:schemeClr val="accent2"/>
                        </a:buClr>
                        <a:buSzPct val="80000"/>
                        <a:buFont typeface="Wingdings" charset="2"/>
                        <a:buNone/>
                        <a:tabLst/>
                      </a:pPr>
                      <a:r>
                        <a:rPr kumimoji="1" lang="en-US" altLang="ja-JP" sz="2000" b="0" i="0" u="none" strike="noStrike" cap="none" normalizeH="0" baseline="0">
                          <a:ln>
                            <a:noFill/>
                          </a:ln>
                          <a:solidFill>
                            <a:schemeClr val="tx1"/>
                          </a:solidFill>
                          <a:effectLst/>
                          <a:latin typeface="Times New Roman" charset="0"/>
                          <a:ea typeface="ＭＳ Ｐゴシック" charset="-128"/>
                          <a:cs typeface="ＭＳ Ｐゴシック" charset="-128"/>
                        </a:rPr>
                        <a:t>Land surface Parameters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accent2"/>
                        </a:buClr>
                        <a:buSzPct val="80000"/>
                        <a:buFont typeface="Wingdings" charset="2"/>
                        <a:buNone/>
                        <a:tabLst/>
                      </a:pPr>
                      <a:r>
                        <a:rPr kumimoji="1" lang="en-US" altLang="ja-JP" sz="2000" b="0" i="0" u="none" strike="noStrike" cap="none" normalizeH="0" baseline="0">
                          <a:ln>
                            <a:noFill/>
                          </a:ln>
                          <a:solidFill>
                            <a:schemeClr val="tx1"/>
                          </a:solidFill>
                          <a:effectLst/>
                          <a:latin typeface="Times New Roman" charset="0"/>
                          <a:ea typeface="ＭＳ Ｐゴシック" charset="-128"/>
                          <a:cs typeface="ＭＳ Ｐゴシック" charset="-128"/>
                        </a:rPr>
                        <a:t>Initial conditions of land parameters are provided by a land surface analysis system. Observation of snow depth reported in SYNOP is assimilated.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2546" name="Rectangle 2"/>
          <p:cNvSpPr>
            <a:spLocks noGrp="1" noChangeArrowheads="1"/>
          </p:cNvSpPr>
          <p:nvPr>
            <p:ph type="title"/>
          </p:nvPr>
        </p:nvSpPr>
        <p:spPr>
          <a:xfrm>
            <a:off x="0" y="115888"/>
            <a:ext cx="9144000" cy="974725"/>
          </a:xfrm>
        </p:spPr>
        <p:style>
          <a:lnRef idx="1">
            <a:schemeClr val="accent3"/>
          </a:lnRef>
          <a:fillRef idx="3">
            <a:schemeClr val="accent3"/>
          </a:fillRef>
          <a:effectRef idx="2">
            <a:schemeClr val="accent3"/>
          </a:effectRef>
          <a:fontRef idx="minor">
            <a:schemeClr val="lt1"/>
          </a:fontRef>
        </p:style>
        <p:txBody>
          <a:bodyPr>
            <a:normAutofit fontScale="90000"/>
          </a:bodyPr>
          <a:lstStyle/>
          <a:p>
            <a:pPr eaLnBrk="1" hangingPunct="1">
              <a:defRPr/>
            </a:pPr>
            <a:r>
              <a:rPr lang="en-US" altLang="ja-JP" sz="3600" dirty="0" smtClean="0">
                <a:solidFill>
                  <a:srgbClr val="FF3300"/>
                </a:solidFill>
                <a:cs typeface="+mj-cs"/>
              </a:rPr>
              <a:t>Specification of </a:t>
            </a:r>
            <a:r>
              <a:rPr lang="en-US" altLang="ja-JP" sz="3600" dirty="0" err="1" smtClean="0">
                <a:solidFill>
                  <a:srgbClr val="FF3300"/>
                </a:solidFill>
                <a:cs typeface="+mj-cs"/>
              </a:rPr>
              <a:t>Hindcast</a:t>
            </a:r>
            <a:r>
              <a:rPr lang="en-US" altLang="ja-JP" sz="3600" dirty="0" smtClean="0">
                <a:solidFill>
                  <a:srgbClr val="FF3300"/>
                </a:solidFill>
                <a:cs typeface="+mj-cs"/>
              </a:rPr>
              <a:t> Experiment</a:t>
            </a:r>
            <a:br>
              <a:rPr lang="en-US" altLang="ja-JP" sz="3600" dirty="0" smtClean="0">
                <a:solidFill>
                  <a:srgbClr val="FF3300"/>
                </a:solidFill>
                <a:cs typeface="+mj-cs"/>
              </a:rPr>
            </a:br>
            <a:r>
              <a:rPr lang="en-US" altLang="ja-JP" sz="3600" dirty="0" smtClean="0">
                <a:solidFill>
                  <a:srgbClr val="FF3300"/>
                </a:solidFill>
                <a:cs typeface="+mj-cs"/>
              </a:rPr>
              <a:t>for Extended-range forecast</a:t>
            </a:r>
          </a:p>
        </p:txBody>
      </p:sp>
      <p:graphicFrame>
        <p:nvGraphicFramePr>
          <p:cNvPr id="492547" name="Group 3"/>
          <p:cNvGraphicFramePr>
            <a:graphicFrameLocks noGrp="1"/>
          </p:cNvGraphicFramePr>
          <p:nvPr>
            <p:ph idx="1"/>
          </p:nvPr>
        </p:nvGraphicFramePr>
        <p:xfrm>
          <a:off x="212725" y="1700213"/>
          <a:ext cx="8931275" cy="4282759"/>
        </p:xfrm>
        <a:graphic>
          <a:graphicData uri="http://schemas.openxmlformats.org/drawingml/2006/table">
            <a:tbl>
              <a:tblPr/>
              <a:tblGrid>
                <a:gridCol w="2738438"/>
                <a:gridCol w="6192837"/>
              </a:tblGrid>
              <a:tr h="396875">
                <a:tc>
                  <a:txBody>
                    <a:bodyPr/>
                    <a:lstStyle/>
                    <a:p>
                      <a:pPr marL="0" marR="0" lvl="0" indent="0" algn="l" defTabSz="914400" rtl="0" eaLnBrk="1" fontAlgn="base" latinLnBrk="0" hangingPunct="1">
                        <a:lnSpc>
                          <a:spcPct val="100000"/>
                        </a:lnSpc>
                        <a:spcBef>
                          <a:spcPct val="0"/>
                        </a:spcBef>
                        <a:spcAft>
                          <a:spcPct val="0"/>
                        </a:spcAft>
                        <a:buClr>
                          <a:schemeClr val="accent2"/>
                        </a:buClr>
                        <a:buSzPct val="80000"/>
                        <a:buFont typeface="Wingdings" pitchFamily="2" charset="2"/>
                        <a:buNone/>
                        <a:tabLst/>
                      </a:pPr>
                      <a:r>
                        <a:rPr kumimoji="1" lang="en-US" altLang="ja-JP" sz="2000" b="0" i="0" u="none" strike="noStrike" cap="none" normalizeH="0" baseline="0" dirty="0" smtClean="0">
                          <a:ln>
                            <a:noFill/>
                          </a:ln>
                          <a:solidFill>
                            <a:schemeClr val="tx1"/>
                          </a:solidFill>
                          <a:effectLst/>
                          <a:latin typeface="Times New Roman" pitchFamily="18" charset="0"/>
                          <a:ea typeface="ＭＳ Ｐゴシック" pitchFamily="50" charset="-128"/>
                        </a:rPr>
                        <a:t>Model</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accent2"/>
                        </a:buClr>
                        <a:buSzPct val="80000"/>
                        <a:buFont typeface="Wingdings" pitchFamily="2" charset="2"/>
                        <a:buNone/>
                        <a:tabLst/>
                      </a:pPr>
                      <a:r>
                        <a:rPr kumimoji="1" lang="en-US" altLang="ja-JP" sz="2000" b="0" i="0" u="none" strike="noStrike" cap="none" normalizeH="0" baseline="0" smtClean="0">
                          <a:ln>
                            <a:noFill/>
                          </a:ln>
                          <a:solidFill>
                            <a:schemeClr val="tx1"/>
                          </a:solidFill>
                          <a:effectLst/>
                          <a:latin typeface="Times New Roman" pitchFamily="18" charset="0"/>
                          <a:ea typeface="ＭＳ Ｐゴシック" pitchFamily="50" charset="-128"/>
                        </a:rPr>
                        <a:t> JMA AGCM(TL159)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6563">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en-US" altLang="ja-JP" sz="2000" b="0" i="0" u="none" strike="noStrike" cap="none" normalizeH="0" baseline="0" smtClean="0">
                          <a:ln>
                            <a:noFill/>
                          </a:ln>
                          <a:solidFill>
                            <a:schemeClr val="tx1"/>
                          </a:solidFill>
                          <a:effectLst/>
                          <a:latin typeface="Times New Roman" pitchFamily="18" charset="0"/>
                          <a:ea typeface="ＭＳ Ｐゴシック" pitchFamily="50" charset="-128"/>
                        </a:rPr>
                        <a:t>Target years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en-US" altLang="ja-JP" sz="2000" b="0" i="0" u="none" strike="noStrike" cap="none" normalizeH="0" baseline="0" dirty="0" smtClean="0">
                          <a:ln>
                            <a:noFill/>
                          </a:ln>
                          <a:solidFill>
                            <a:schemeClr val="tx1"/>
                          </a:solidFill>
                          <a:effectLst/>
                          <a:latin typeface="Times New Roman" pitchFamily="18" charset="0"/>
                          <a:ea typeface="ＭＳ Ｐゴシック" pitchFamily="50" charset="-128"/>
                        </a:rPr>
                        <a:t>1979 to 2004, 26 years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6563">
                <a:tc>
                  <a:txBody>
                    <a:bodyPr/>
                    <a:lstStyle/>
                    <a:p>
                      <a:pPr marL="0" marR="0" lvl="0" indent="0" algn="l" defTabSz="914400" rtl="0" eaLnBrk="1" fontAlgn="base" latinLnBrk="0" hangingPunct="1">
                        <a:lnSpc>
                          <a:spcPct val="100000"/>
                        </a:lnSpc>
                        <a:spcBef>
                          <a:spcPct val="0"/>
                        </a:spcBef>
                        <a:spcAft>
                          <a:spcPct val="0"/>
                        </a:spcAft>
                        <a:buClr>
                          <a:schemeClr val="accent2"/>
                        </a:buClr>
                        <a:buSzPct val="80000"/>
                        <a:buFont typeface="Wingdings" pitchFamily="2" charset="2"/>
                        <a:buNone/>
                        <a:tabLst/>
                      </a:pPr>
                      <a:r>
                        <a:rPr kumimoji="1" lang="en-US" altLang="ja-JP" sz="2000" b="0" i="0" u="none" strike="noStrike" cap="none" normalizeH="0" baseline="0" smtClean="0">
                          <a:ln>
                            <a:noFill/>
                          </a:ln>
                          <a:solidFill>
                            <a:schemeClr val="tx1"/>
                          </a:solidFill>
                          <a:effectLst/>
                          <a:latin typeface="Times New Roman" pitchFamily="18" charset="0"/>
                          <a:ea typeface="ＭＳ Ｐゴシック" pitchFamily="50" charset="-128"/>
                        </a:rPr>
                        <a:t>Target months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accent2"/>
                        </a:buClr>
                        <a:buSzPct val="80000"/>
                        <a:buFont typeface="Wingdings" pitchFamily="2" charset="2"/>
                        <a:buNone/>
                        <a:tabLst/>
                      </a:pPr>
                      <a:r>
                        <a:rPr kumimoji="1" lang="en-US" altLang="ja-JP" sz="2000" b="0" i="0" u="none" strike="noStrike" cap="none" normalizeH="0" baseline="0" smtClean="0">
                          <a:ln>
                            <a:noFill/>
                          </a:ln>
                          <a:solidFill>
                            <a:schemeClr val="tx1"/>
                          </a:solidFill>
                          <a:effectLst/>
                          <a:latin typeface="Times New Roman" pitchFamily="18" charset="0"/>
                          <a:ea typeface="ＭＳ Ｐゴシック" pitchFamily="50" charset="-128"/>
                        </a:rPr>
                        <a:t>All months ( initial date is the 10</a:t>
                      </a:r>
                      <a:r>
                        <a:rPr kumimoji="1" lang="en-US" altLang="ja-JP" sz="2000" b="0" i="0" u="none" strike="noStrike" cap="none" normalizeH="0" baseline="30000" smtClean="0">
                          <a:ln>
                            <a:noFill/>
                          </a:ln>
                          <a:solidFill>
                            <a:schemeClr val="tx1"/>
                          </a:solidFill>
                          <a:effectLst/>
                          <a:latin typeface="Times New Roman" pitchFamily="18" charset="0"/>
                          <a:ea typeface="ＭＳ Ｐゴシック" pitchFamily="50" charset="-128"/>
                        </a:rPr>
                        <a:t>th</a:t>
                      </a:r>
                      <a:r>
                        <a:rPr kumimoji="1" lang="en-US" altLang="ja-JP" sz="2000" b="0" i="0" u="none" strike="noStrike" cap="none" normalizeH="0" baseline="0" smtClean="0">
                          <a:ln>
                            <a:noFill/>
                          </a:ln>
                          <a:solidFill>
                            <a:schemeClr val="tx1"/>
                          </a:solidFill>
                          <a:effectLst/>
                          <a:latin typeface="Times New Roman" pitchFamily="18" charset="0"/>
                          <a:ea typeface="ＭＳ Ｐゴシック" pitchFamily="50" charset="-128"/>
                        </a:rPr>
                        <a:t>, 20</a:t>
                      </a:r>
                      <a:r>
                        <a:rPr kumimoji="1" lang="en-US" altLang="ja-JP" sz="2000" b="0" i="0" u="none" strike="noStrike" cap="none" normalizeH="0" baseline="30000" smtClean="0">
                          <a:ln>
                            <a:noFill/>
                          </a:ln>
                          <a:solidFill>
                            <a:schemeClr val="tx1"/>
                          </a:solidFill>
                          <a:effectLst/>
                          <a:latin typeface="Times New Roman" pitchFamily="18" charset="0"/>
                          <a:ea typeface="ＭＳ Ｐゴシック" pitchFamily="50" charset="-128"/>
                        </a:rPr>
                        <a:t>th</a:t>
                      </a:r>
                      <a:r>
                        <a:rPr kumimoji="1" lang="en-US" altLang="ja-JP" sz="2000" b="0" i="0" u="none" strike="noStrike" cap="none" normalizeH="0" baseline="0" smtClean="0">
                          <a:ln>
                            <a:noFill/>
                          </a:ln>
                          <a:solidFill>
                            <a:schemeClr val="tx1"/>
                          </a:solidFill>
                          <a:effectLst/>
                          <a:latin typeface="Times New Roman" pitchFamily="18" charset="0"/>
                          <a:ea typeface="ＭＳ Ｐゴシック" pitchFamily="50" charset="-128"/>
                        </a:rPr>
                        <a:t> and end of every month)</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4188">
                <a:tc>
                  <a:txBody>
                    <a:bodyPr/>
                    <a:lstStyle/>
                    <a:p>
                      <a:pPr marL="0" marR="0" lvl="0" indent="0" algn="l" defTabSz="914400" rtl="0" eaLnBrk="1" fontAlgn="base" latinLnBrk="0" hangingPunct="1">
                        <a:lnSpc>
                          <a:spcPct val="100000"/>
                        </a:lnSpc>
                        <a:spcBef>
                          <a:spcPct val="0"/>
                        </a:spcBef>
                        <a:spcAft>
                          <a:spcPct val="0"/>
                        </a:spcAft>
                        <a:buClr>
                          <a:schemeClr val="accent2"/>
                        </a:buClr>
                        <a:buSzPct val="80000"/>
                        <a:buFont typeface="Wingdings" pitchFamily="2" charset="2"/>
                        <a:buNone/>
                        <a:tabLst/>
                      </a:pPr>
                      <a:r>
                        <a:rPr kumimoji="1" lang="en-US" altLang="ja-JP" sz="2000" b="0" i="0" u="none" strike="noStrike" cap="none" normalizeH="0" baseline="0" smtClean="0">
                          <a:ln>
                            <a:noFill/>
                          </a:ln>
                          <a:solidFill>
                            <a:schemeClr val="tx1"/>
                          </a:solidFill>
                          <a:effectLst/>
                          <a:latin typeface="Times New Roman" pitchFamily="18" charset="0"/>
                          <a:ea typeface="ＭＳ Ｐゴシック" pitchFamily="50" charset="-128"/>
                        </a:rPr>
                        <a:t>Integration time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accent2"/>
                        </a:buClr>
                        <a:buSzPct val="80000"/>
                        <a:buFont typeface="Wingdings" pitchFamily="2" charset="2"/>
                        <a:buNone/>
                        <a:tabLst/>
                      </a:pPr>
                      <a:r>
                        <a:rPr kumimoji="1" lang="en-US" altLang="ja-JP" sz="2000" b="0" i="0" u="none" strike="noStrike" cap="none" normalizeH="0" baseline="0" dirty="0" smtClean="0">
                          <a:ln>
                            <a:noFill/>
                          </a:ln>
                          <a:solidFill>
                            <a:schemeClr val="tx1"/>
                          </a:solidFill>
                          <a:effectLst/>
                          <a:latin typeface="Times New Roman" pitchFamily="18" charset="0"/>
                          <a:ea typeface="ＭＳ Ｐゴシック" pitchFamily="50" charset="-128"/>
                        </a:rPr>
                        <a:t> 34 days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875">
                <a:tc>
                  <a:txBody>
                    <a:bodyPr/>
                    <a:lstStyle/>
                    <a:p>
                      <a:pPr marL="0" marR="0" lvl="0" indent="0" algn="l" defTabSz="914400" rtl="0" eaLnBrk="1" fontAlgn="base" latinLnBrk="0" hangingPunct="1">
                        <a:lnSpc>
                          <a:spcPct val="100000"/>
                        </a:lnSpc>
                        <a:spcBef>
                          <a:spcPct val="0"/>
                        </a:spcBef>
                        <a:spcAft>
                          <a:spcPct val="0"/>
                        </a:spcAft>
                        <a:buClr>
                          <a:schemeClr val="accent2"/>
                        </a:buClr>
                        <a:buSzPct val="80000"/>
                        <a:buFont typeface="Wingdings" pitchFamily="2" charset="2"/>
                        <a:buNone/>
                        <a:tabLst/>
                      </a:pPr>
                      <a:r>
                        <a:rPr kumimoji="1" lang="en-US" altLang="ja-JP" sz="2000" b="0" i="0" u="none" strike="noStrike" cap="none" normalizeH="0" baseline="0" smtClean="0">
                          <a:ln>
                            <a:noFill/>
                          </a:ln>
                          <a:solidFill>
                            <a:schemeClr val="tx1"/>
                          </a:solidFill>
                          <a:effectLst/>
                          <a:latin typeface="Times New Roman" pitchFamily="18" charset="0"/>
                          <a:ea typeface="ＭＳ Ｐゴシック" pitchFamily="50" charset="-128"/>
                        </a:rPr>
                        <a:t>Ensemble size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accent2"/>
                        </a:buClr>
                        <a:buSzPct val="80000"/>
                        <a:buFont typeface="Wingdings" pitchFamily="2" charset="2"/>
                        <a:buNone/>
                        <a:tabLst/>
                      </a:pPr>
                      <a:r>
                        <a:rPr kumimoji="1" lang="en-US" altLang="ja-JP" sz="2000" b="0" i="0" u="none" strike="noStrike" cap="none" normalizeH="0" baseline="0" dirty="0" smtClean="0">
                          <a:ln>
                            <a:noFill/>
                          </a:ln>
                          <a:solidFill>
                            <a:schemeClr val="tx1"/>
                          </a:solidFill>
                          <a:effectLst/>
                          <a:latin typeface="Times New Roman" pitchFamily="18" charset="0"/>
                          <a:ea typeface="ＭＳ Ｐゴシック" pitchFamily="50" charset="-128"/>
                        </a:rPr>
                        <a:t>5 members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2625">
                <a:tc>
                  <a:txBody>
                    <a:bodyPr/>
                    <a:lstStyle/>
                    <a:p>
                      <a:pPr marL="0" marR="0" lvl="0" indent="0" algn="l" defTabSz="914400" rtl="0" eaLnBrk="1" fontAlgn="base" latinLnBrk="0" hangingPunct="1">
                        <a:lnSpc>
                          <a:spcPct val="100000"/>
                        </a:lnSpc>
                        <a:spcBef>
                          <a:spcPct val="0"/>
                        </a:spcBef>
                        <a:spcAft>
                          <a:spcPct val="0"/>
                        </a:spcAft>
                        <a:buClr>
                          <a:schemeClr val="accent2"/>
                        </a:buClr>
                        <a:buSzPct val="80000"/>
                        <a:buFont typeface="Wingdings" pitchFamily="2" charset="2"/>
                        <a:buNone/>
                        <a:tabLst/>
                      </a:pPr>
                      <a:r>
                        <a:rPr kumimoji="1" lang="en-US" altLang="ja-JP" sz="2000" b="0" i="0" u="none" strike="noStrike" cap="none" normalizeH="0" baseline="0" smtClean="0">
                          <a:ln>
                            <a:noFill/>
                          </a:ln>
                          <a:solidFill>
                            <a:schemeClr val="tx1"/>
                          </a:solidFill>
                          <a:effectLst/>
                          <a:latin typeface="Times New Roman" pitchFamily="18" charset="0"/>
                          <a:ea typeface="ＭＳ Ｐゴシック" pitchFamily="50" charset="-128"/>
                        </a:rPr>
                        <a:t>Atmospheric initial condition</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accent2"/>
                        </a:buClr>
                        <a:buSzPct val="80000"/>
                        <a:buFont typeface="Wingdings" pitchFamily="2" charset="2"/>
                        <a:buNone/>
                        <a:tabLst/>
                      </a:pPr>
                      <a:r>
                        <a:rPr kumimoji="1" lang="en-US" altLang="ja-JP" sz="2000" b="0" i="0" u="none" strike="noStrike" cap="none" normalizeH="0" baseline="0" smtClean="0">
                          <a:ln>
                            <a:noFill/>
                          </a:ln>
                          <a:solidFill>
                            <a:schemeClr val="tx1"/>
                          </a:solidFill>
                          <a:effectLst/>
                          <a:latin typeface="Times New Roman" pitchFamily="18" charset="0"/>
                          <a:ea typeface="ＭＳ Ｐゴシック" pitchFamily="50" charset="-128"/>
                        </a:rPr>
                        <a:t>JRA-25 (the Japanese 25-year Reanalysis)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5138">
                <a:tc>
                  <a:txBody>
                    <a:bodyPr/>
                    <a:lstStyle/>
                    <a:p>
                      <a:pPr marL="0" marR="0" lvl="0" indent="0" algn="l" defTabSz="914400" rtl="0" eaLnBrk="1" fontAlgn="base" latinLnBrk="0" hangingPunct="1">
                        <a:lnSpc>
                          <a:spcPct val="100000"/>
                        </a:lnSpc>
                        <a:spcBef>
                          <a:spcPct val="0"/>
                        </a:spcBef>
                        <a:spcAft>
                          <a:spcPct val="0"/>
                        </a:spcAft>
                        <a:buClr>
                          <a:schemeClr val="accent2"/>
                        </a:buClr>
                        <a:buSzPct val="80000"/>
                        <a:buFont typeface="Wingdings" pitchFamily="2" charset="2"/>
                        <a:buNone/>
                        <a:tabLst/>
                      </a:pPr>
                      <a:r>
                        <a:rPr kumimoji="1" lang="en-US" altLang="ja-JP" sz="2000" b="0" i="0" u="none" strike="noStrike" cap="none" normalizeH="0" baseline="0" smtClean="0">
                          <a:ln>
                            <a:noFill/>
                          </a:ln>
                          <a:solidFill>
                            <a:schemeClr val="tx1"/>
                          </a:solidFill>
                          <a:effectLst/>
                          <a:latin typeface="Times New Roman" pitchFamily="18" charset="0"/>
                          <a:ea typeface="ＭＳ Ｐゴシック" pitchFamily="50" charset="-128"/>
                        </a:rPr>
                        <a:t>SST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accent2"/>
                        </a:buClr>
                        <a:buSzPct val="80000"/>
                        <a:buFont typeface="Wingdings" pitchFamily="2" charset="2"/>
                        <a:buNone/>
                        <a:tabLst/>
                      </a:pPr>
                      <a:r>
                        <a:rPr kumimoji="1" lang="en-US" altLang="ja-JP" sz="2000" b="0" i="0" u="none" strike="noStrike" cap="none" normalizeH="0" baseline="0" smtClean="0">
                          <a:ln>
                            <a:noFill/>
                          </a:ln>
                          <a:solidFill>
                            <a:schemeClr val="tx1"/>
                          </a:solidFill>
                          <a:effectLst/>
                          <a:latin typeface="Times New Roman" pitchFamily="18" charset="0"/>
                          <a:ea typeface="ＭＳ Ｐゴシック" pitchFamily="50" charset="-128"/>
                        </a:rPr>
                        <a:t>Persisted anomaly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9413">
                <a:tc>
                  <a:txBody>
                    <a:bodyPr/>
                    <a:lstStyle/>
                    <a:p>
                      <a:pPr marL="0" marR="0" lvl="0" indent="0" algn="l" defTabSz="914400" rtl="0" eaLnBrk="1" fontAlgn="base" latinLnBrk="0" hangingPunct="1">
                        <a:lnSpc>
                          <a:spcPct val="100000"/>
                        </a:lnSpc>
                        <a:spcBef>
                          <a:spcPct val="0"/>
                        </a:spcBef>
                        <a:spcAft>
                          <a:spcPct val="0"/>
                        </a:spcAft>
                        <a:buClr>
                          <a:schemeClr val="accent2"/>
                        </a:buClr>
                        <a:buSzPct val="80000"/>
                        <a:buFont typeface="Wingdings" pitchFamily="2" charset="2"/>
                        <a:buNone/>
                        <a:tabLst/>
                      </a:pPr>
                      <a:r>
                        <a:rPr kumimoji="1" lang="en-US" altLang="ja-JP" sz="2000" b="0" i="0" u="none" strike="noStrike" cap="none" normalizeH="0" baseline="0" smtClean="0">
                          <a:ln>
                            <a:noFill/>
                          </a:ln>
                          <a:solidFill>
                            <a:schemeClr val="tx1"/>
                          </a:solidFill>
                          <a:effectLst/>
                          <a:latin typeface="Times New Roman" pitchFamily="18" charset="0"/>
                          <a:ea typeface="ＭＳ Ｐゴシック" pitchFamily="50" charset="-128"/>
                        </a:rPr>
                        <a:t>Land surface initial condition</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accent2"/>
                        </a:buClr>
                        <a:buSzPct val="80000"/>
                        <a:buFont typeface="Wingdings" pitchFamily="2" charset="2"/>
                        <a:buNone/>
                        <a:tabLst/>
                      </a:pPr>
                      <a:r>
                        <a:rPr kumimoji="1" lang="en-US" altLang="ja-JP" sz="2000" b="0" i="0" u="none" strike="noStrike" cap="none" normalizeH="0" baseline="0" dirty="0" smtClean="0">
                          <a:ln>
                            <a:noFill/>
                          </a:ln>
                          <a:solidFill>
                            <a:schemeClr val="tx1"/>
                          </a:solidFill>
                          <a:effectLst/>
                          <a:latin typeface="Times New Roman" pitchFamily="18" charset="0"/>
                          <a:ea typeface="ＭＳ Ｐゴシック" pitchFamily="50" charset="-128"/>
                        </a:rPr>
                        <a:t>Climatology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0530" name="Rectangle 2"/>
          <p:cNvSpPr>
            <a:spLocks noChangeArrowheads="1"/>
          </p:cNvSpPr>
          <p:nvPr/>
        </p:nvSpPr>
        <p:spPr bwMode="auto">
          <a:xfrm>
            <a:off x="266700" y="0"/>
            <a:ext cx="8604250" cy="639763"/>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a:lstStyle/>
          <a:p>
            <a:pPr algn="ctr">
              <a:spcBef>
                <a:spcPct val="50000"/>
              </a:spcBef>
              <a:spcAft>
                <a:spcPct val="50000"/>
              </a:spcAft>
              <a:defRPr/>
            </a:pPr>
            <a:r>
              <a:rPr lang="en-US" altLang="ja-JP" sz="3200" b="1" dirty="0" smtClean="0">
                <a:solidFill>
                  <a:srgbClr val="FF9933"/>
                </a:solidFill>
                <a:effectLst>
                  <a:outerShdw blurRad="38100" dist="38100" dir="2700000" algn="tl">
                    <a:srgbClr val="000000"/>
                  </a:outerShdw>
                </a:effectLst>
                <a:latin typeface="Arial" pitchFamily="34" charset="0"/>
                <a:ea typeface="ＭＳ Ｐゴシック" pitchFamily="50" charset="-128"/>
                <a:cs typeface="+mn-cs"/>
              </a:rPr>
              <a:t>JMA Extended</a:t>
            </a:r>
            <a:r>
              <a:rPr lang="en-US" altLang="ja-JP" sz="3200" b="1" dirty="0">
                <a:solidFill>
                  <a:srgbClr val="FF9933"/>
                </a:solidFill>
                <a:effectLst>
                  <a:outerShdw blurRad="38100" dist="38100" dir="2700000" algn="tl">
                    <a:srgbClr val="000000"/>
                  </a:outerShdw>
                </a:effectLst>
                <a:latin typeface="Arial" pitchFamily="34" charset="0"/>
                <a:ea typeface="ＭＳ Ｐゴシック" pitchFamily="50" charset="-128"/>
                <a:cs typeface="+mn-cs"/>
              </a:rPr>
              <a:t>-range Forecast</a:t>
            </a:r>
            <a:r>
              <a:rPr lang="ja-JP" altLang="en-US" sz="3200" b="1" dirty="0">
                <a:solidFill>
                  <a:srgbClr val="FF9933"/>
                </a:solidFill>
                <a:effectLst>
                  <a:outerShdw blurRad="38100" dist="38100" dir="2700000" algn="tl">
                    <a:srgbClr val="000000"/>
                  </a:outerShdw>
                </a:effectLst>
                <a:latin typeface="Arial" pitchFamily="34" charset="0"/>
                <a:ea typeface="ＭＳ Ｐゴシック" pitchFamily="50" charset="-128"/>
                <a:cs typeface="+mn-cs"/>
              </a:rPr>
              <a:t> </a:t>
            </a:r>
            <a:r>
              <a:rPr lang="en-US" altLang="ja-JP" sz="3200" b="1" dirty="0">
                <a:solidFill>
                  <a:srgbClr val="FF9933"/>
                </a:solidFill>
                <a:effectLst>
                  <a:outerShdw blurRad="38100" dist="38100" dir="2700000" algn="tl">
                    <a:srgbClr val="000000"/>
                  </a:outerShdw>
                </a:effectLst>
                <a:latin typeface="Arial" pitchFamily="34" charset="0"/>
                <a:ea typeface="ＭＳ Ｐゴシック" pitchFamily="50" charset="-128"/>
                <a:cs typeface="+mn-cs"/>
              </a:rPr>
              <a:t>Services (1)</a:t>
            </a:r>
          </a:p>
        </p:txBody>
      </p:sp>
      <p:sp>
        <p:nvSpPr>
          <p:cNvPr id="150537" name="Text Box 9"/>
          <p:cNvSpPr txBox="1">
            <a:spLocks noChangeArrowheads="1"/>
          </p:cNvSpPr>
          <p:nvPr/>
        </p:nvSpPr>
        <p:spPr bwMode="auto">
          <a:xfrm>
            <a:off x="3098800" y="5651500"/>
            <a:ext cx="6045200" cy="584200"/>
          </a:xfrm>
          <a:prstGeom prst="rect">
            <a:avLst/>
          </a:prstGeom>
          <a:gradFill rotWithShape="1">
            <a:gsLst>
              <a:gs pos="0">
                <a:schemeClr val="bg2"/>
              </a:gs>
              <a:gs pos="100000">
                <a:schemeClr val="bg1"/>
              </a:gs>
            </a:gsLst>
            <a:lin ang="5400000" scaled="1"/>
          </a:gradFill>
          <a:ln w="9525">
            <a:noFill/>
            <a:miter lim="800000"/>
            <a:headEnd/>
            <a:tailEnd/>
          </a:ln>
          <a:effectLst/>
        </p:spPr>
        <p:txBody>
          <a:bodyPr>
            <a:prstTxWarp prst="textNoShape">
              <a:avLst/>
            </a:prstTxWarp>
            <a:spAutoFit/>
          </a:bodyPr>
          <a:lstStyle/>
          <a:p>
            <a:r>
              <a:rPr lang="en-US" altLang="ja-JP" sz="1600" b="1">
                <a:effectLst>
                  <a:outerShdw blurRad="38100" dist="38100" dir="2700000" algn="tl">
                    <a:srgbClr val="000000"/>
                  </a:outerShdw>
                </a:effectLst>
                <a:latin typeface="Arial" charset="0"/>
                <a:hlinkClick r:id="rId3"/>
              </a:rPr>
              <a:t>Climate and Outlook in Japan</a:t>
            </a:r>
          </a:p>
          <a:p>
            <a:r>
              <a:rPr lang="en-US" altLang="ja-JP" sz="1600" b="1">
                <a:effectLst>
                  <a:outerShdw blurRad="38100" dist="38100" dir="2700000" algn="tl">
                    <a:srgbClr val="000000"/>
                  </a:outerShdw>
                </a:effectLst>
                <a:latin typeface="Arial" charset="0"/>
                <a:hlinkClick r:id="rId3"/>
              </a:rPr>
              <a:t>http://ds.data.jma.go.jp/tcc/tcc/products/japan/index.html</a:t>
            </a:r>
            <a:endParaRPr lang="en-US" altLang="ja-JP" sz="1600" b="1">
              <a:effectLst>
                <a:outerShdw blurRad="38100" dist="38100" dir="2700000" algn="tl">
                  <a:srgbClr val="000000"/>
                </a:outerShdw>
              </a:effectLst>
              <a:latin typeface="Arial" charset="0"/>
            </a:endParaRPr>
          </a:p>
        </p:txBody>
      </p:sp>
      <p:pic>
        <p:nvPicPr>
          <p:cNvPr id="4100" name="Picture 2"/>
          <p:cNvPicPr>
            <a:picLocks noChangeAspect="1" noChangeArrowheads="1"/>
          </p:cNvPicPr>
          <p:nvPr/>
        </p:nvPicPr>
        <p:blipFill>
          <a:blip r:embed="rId4"/>
          <a:srcRect/>
          <a:stretch>
            <a:fillRect/>
          </a:stretch>
        </p:blipFill>
        <p:spPr bwMode="auto">
          <a:xfrm>
            <a:off x="254000" y="2606675"/>
            <a:ext cx="7480300" cy="2968625"/>
          </a:xfrm>
          <a:prstGeom prst="rect">
            <a:avLst/>
          </a:prstGeom>
          <a:noFill/>
          <a:ln w="9525">
            <a:noFill/>
            <a:miter lim="800000"/>
            <a:headEnd/>
            <a:tailEnd/>
          </a:ln>
        </p:spPr>
      </p:pic>
      <p:graphicFrame>
        <p:nvGraphicFramePr>
          <p:cNvPr id="7" name="Group 230"/>
          <p:cNvGraphicFramePr>
            <a:graphicFrameLocks noGrp="1"/>
          </p:cNvGraphicFramePr>
          <p:nvPr/>
        </p:nvGraphicFramePr>
        <p:xfrm>
          <a:off x="177800" y="865188"/>
          <a:ext cx="8813800" cy="1554480"/>
        </p:xfrm>
        <a:graphic>
          <a:graphicData uri="http://schemas.openxmlformats.org/drawingml/2006/table">
            <a:tbl>
              <a:tblPr/>
              <a:tblGrid>
                <a:gridCol w="2117725"/>
                <a:gridCol w="6696075"/>
              </a:tblGrid>
              <a:tr h="279400">
                <a:tc gridSpan="2">
                  <a:txBody>
                    <a:bodyPr/>
                    <a:lstStyle/>
                    <a:p>
                      <a:pPr marL="533400" marR="0" lvl="0" indent="-533400" algn="l" defTabSz="914400" rtl="0" eaLnBrk="1" fontAlgn="base" latinLnBrk="0" hangingPunct="1">
                        <a:lnSpc>
                          <a:spcPct val="100000"/>
                        </a:lnSpc>
                        <a:spcBef>
                          <a:spcPct val="0"/>
                        </a:spcBef>
                        <a:spcAft>
                          <a:spcPct val="0"/>
                        </a:spcAft>
                        <a:buClrTx/>
                        <a:buSzTx/>
                        <a:buFontTx/>
                        <a:buNone/>
                        <a:tabLst/>
                      </a:pPr>
                      <a:r>
                        <a:rPr kumimoji="1" lang="en-US" altLang="ja-JP" sz="2400" b="1" i="0" u="none" strike="noStrike" cap="none" normalizeH="0" baseline="0">
                          <a:ln>
                            <a:noFill/>
                          </a:ln>
                          <a:solidFill>
                            <a:schemeClr val="bg2"/>
                          </a:solidFill>
                          <a:effectLst/>
                          <a:latin typeface="Arial" charset="0"/>
                          <a:ea typeface="ＭＳ Ｐゴシック" charset="-128"/>
                          <a:cs typeface="ＭＳ Ｐゴシック" charset="-128"/>
                        </a:rPr>
                        <a:t>One-month Forecast  </a:t>
                      </a:r>
                    </a:p>
                    <a:p>
                      <a:pPr marL="533400" marR="0" lvl="0" indent="-533400" algn="l" defTabSz="914400" rtl="0" eaLnBrk="1" fontAlgn="base" latinLnBrk="0" hangingPunct="1">
                        <a:lnSpc>
                          <a:spcPct val="100000"/>
                        </a:lnSpc>
                        <a:spcBef>
                          <a:spcPct val="0"/>
                        </a:spcBef>
                        <a:spcAft>
                          <a:spcPct val="0"/>
                        </a:spcAft>
                        <a:buClrTx/>
                        <a:buSzTx/>
                        <a:buFontTx/>
                        <a:buNone/>
                        <a:tabLst/>
                      </a:pPr>
                      <a:r>
                        <a:rPr kumimoji="1" lang="en-US" altLang="ja-JP" sz="2000" b="1" i="0" u="none" strike="noStrike" cap="none" normalizeH="0" baseline="0">
                          <a:ln>
                            <a:noFill/>
                          </a:ln>
                          <a:solidFill>
                            <a:schemeClr val="bg2"/>
                          </a:solidFill>
                          <a:effectLst/>
                          <a:latin typeface="Arial" charset="0"/>
                          <a:ea typeface="ＭＳ Ｐゴシック" charset="-128"/>
                          <a:cs typeface="ＭＳ Ｐゴシック" charset="-128"/>
                        </a:rPr>
                        <a:t>           </a:t>
                      </a:r>
                      <a:r>
                        <a:rPr kumimoji="1" lang="en-US" altLang="ja-JP" sz="2000" b="0" i="0" u="none" strike="noStrike" cap="none" normalizeH="0" baseline="0">
                          <a:ln>
                            <a:noFill/>
                          </a:ln>
                          <a:solidFill>
                            <a:schemeClr val="bg2"/>
                          </a:solidFill>
                          <a:effectLst/>
                          <a:latin typeface="Arial" charset="0"/>
                          <a:ea typeface="ＭＳ Ｐゴシック" charset="-128"/>
                          <a:cs typeface="ＭＳ Ｐゴシック" charset="-128"/>
                        </a:rPr>
                        <a:t>(Temperature, Precipitation, Sunshine duration, Snowfall)</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hMerge="1">
                  <a:txBody>
                    <a:bodyPr/>
                    <a:lstStyle/>
                    <a:p>
                      <a:endParaRPr lang="en-US"/>
                    </a:p>
                  </a:txBody>
                  <a:tcPr/>
                </a:tc>
              </a:tr>
              <a:tr h="390525">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charset="2"/>
                        <a:buNone/>
                        <a:tabLst/>
                      </a:pPr>
                      <a:r>
                        <a:rPr kumimoji="1" lang="en-US" altLang="ja-JP" sz="2000" b="0" i="0" u="none" strike="noStrike" cap="none" normalizeH="0" baseline="0">
                          <a:ln>
                            <a:noFill/>
                          </a:ln>
                          <a:solidFill>
                            <a:schemeClr val="bg2"/>
                          </a:solidFill>
                          <a:effectLst/>
                          <a:latin typeface="Arial" charset="0"/>
                          <a:ea typeface="ＭＳ Ｐゴシック" charset="-128"/>
                          <a:cs typeface="ＭＳ Ｐゴシック" charset="-128"/>
                        </a:rPr>
                        <a:t>Date of Issue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charset="2"/>
                        <a:buNone/>
                        <a:tabLst/>
                      </a:pPr>
                      <a:r>
                        <a:rPr kumimoji="1" lang="en-US" altLang="ja-JP" sz="2000" b="0" i="0" u="none" strike="noStrike" cap="none" normalizeH="0" baseline="0">
                          <a:ln>
                            <a:noFill/>
                          </a:ln>
                          <a:solidFill>
                            <a:schemeClr val="bg2"/>
                          </a:solidFill>
                          <a:effectLst/>
                          <a:latin typeface="Arial" charset="0"/>
                          <a:ea typeface="ＭＳ Ｐゴシック" charset="-128"/>
                          <a:cs typeface="ＭＳ Ｐゴシック" charset="-128"/>
                        </a:rPr>
                        <a:t>Every Friday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r>
              <a:tr h="363538">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charset="2"/>
                        <a:buNone/>
                        <a:tabLst/>
                      </a:pPr>
                      <a:r>
                        <a:rPr kumimoji="1" lang="en-US" altLang="ja-JP" sz="2000" b="0" i="0" u="none" strike="noStrike" cap="none" normalizeH="0" baseline="0">
                          <a:ln>
                            <a:noFill/>
                          </a:ln>
                          <a:solidFill>
                            <a:schemeClr val="bg2"/>
                          </a:solidFill>
                          <a:effectLst/>
                          <a:latin typeface="Arial" charset="0"/>
                          <a:ea typeface="ＭＳ Ｐゴシック" charset="-128"/>
                          <a:cs typeface="ＭＳ Ｐゴシック" charset="-128"/>
                        </a:rPr>
                        <a:t>Forecast Period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charset="2"/>
                        <a:buNone/>
                        <a:tabLst/>
                      </a:pPr>
                      <a:r>
                        <a:rPr kumimoji="1" lang="en-US" altLang="ja-JP" sz="2000" b="0" i="0" u="none" strike="noStrike" cap="none" normalizeH="0" baseline="0">
                          <a:ln>
                            <a:noFill/>
                          </a:ln>
                          <a:solidFill>
                            <a:schemeClr val="bg2"/>
                          </a:solidFill>
                          <a:effectLst/>
                          <a:latin typeface="Arial" charset="0"/>
                          <a:ea typeface="ＭＳ Ｐゴシック" charset="-128"/>
                          <a:cs typeface="ＭＳ Ｐゴシック" charset="-128"/>
                        </a:rPr>
                        <a:t>1</a:t>
                      </a:r>
                      <a:r>
                        <a:rPr kumimoji="1" lang="en-US" altLang="ja-JP" sz="2000" b="0" i="0" u="none" strike="noStrike" cap="none" normalizeH="0" baseline="30000">
                          <a:ln>
                            <a:noFill/>
                          </a:ln>
                          <a:solidFill>
                            <a:schemeClr val="bg2"/>
                          </a:solidFill>
                          <a:effectLst/>
                          <a:latin typeface="Arial" charset="0"/>
                          <a:ea typeface="ＭＳ Ｐゴシック" charset="-128"/>
                          <a:cs typeface="ＭＳ Ｐゴシック" charset="-128"/>
                        </a:rPr>
                        <a:t>st</a:t>
                      </a:r>
                      <a:r>
                        <a:rPr kumimoji="1" lang="en-US" altLang="ja-JP" sz="2000" b="0" i="0" u="none" strike="noStrike" cap="none" normalizeH="0" baseline="0">
                          <a:ln>
                            <a:noFill/>
                          </a:ln>
                          <a:solidFill>
                            <a:schemeClr val="bg2"/>
                          </a:solidFill>
                          <a:effectLst/>
                          <a:latin typeface="Arial" charset="0"/>
                          <a:ea typeface="ＭＳ Ｐゴシック" charset="-128"/>
                          <a:cs typeface="ＭＳ Ｐゴシック" charset="-128"/>
                        </a:rPr>
                        <a:t>-, 2</a:t>
                      </a:r>
                      <a:r>
                        <a:rPr kumimoji="1" lang="en-US" altLang="ja-JP" sz="2000" b="0" i="0" u="none" strike="noStrike" cap="none" normalizeH="0" baseline="30000">
                          <a:ln>
                            <a:noFill/>
                          </a:ln>
                          <a:solidFill>
                            <a:schemeClr val="bg2"/>
                          </a:solidFill>
                          <a:effectLst/>
                          <a:latin typeface="Arial" charset="0"/>
                          <a:ea typeface="ＭＳ Ｐゴシック" charset="-128"/>
                          <a:cs typeface="ＭＳ Ｐゴシック" charset="-128"/>
                        </a:rPr>
                        <a:t>nd</a:t>
                      </a:r>
                      <a:r>
                        <a:rPr kumimoji="1" lang="en-US" altLang="ja-JP" sz="2000" b="0" i="0" u="none" strike="noStrike" cap="none" normalizeH="0" baseline="0">
                          <a:ln>
                            <a:noFill/>
                          </a:ln>
                          <a:solidFill>
                            <a:schemeClr val="bg2"/>
                          </a:solidFill>
                          <a:effectLst/>
                          <a:latin typeface="Arial" charset="0"/>
                          <a:ea typeface="ＭＳ Ｐゴシック" charset="-128"/>
                          <a:cs typeface="ＭＳ Ｐゴシック" charset="-128"/>
                        </a:rPr>
                        <a:t>-,3</a:t>
                      </a:r>
                      <a:r>
                        <a:rPr kumimoji="1" lang="en-US" altLang="ja-JP" sz="2000" b="0" i="0" u="none" strike="noStrike" cap="none" normalizeH="0" baseline="30000">
                          <a:ln>
                            <a:noFill/>
                          </a:ln>
                          <a:solidFill>
                            <a:schemeClr val="bg2"/>
                          </a:solidFill>
                          <a:effectLst/>
                          <a:latin typeface="Arial" charset="0"/>
                          <a:ea typeface="ＭＳ Ｐゴシック" charset="-128"/>
                          <a:cs typeface="ＭＳ Ｐゴシック" charset="-128"/>
                        </a:rPr>
                        <a:t>rd</a:t>
                      </a:r>
                      <a:r>
                        <a:rPr kumimoji="1" lang="en-US" altLang="ja-JP" sz="2000" b="0" i="0" u="none" strike="noStrike" cap="none" normalizeH="0" baseline="0">
                          <a:ln>
                            <a:noFill/>
                          </a:ln>
                          <a:solidFill>
                            <a:schemeClr val="bg2"/>
                          </a:solidFill>
                          <a:effectLst/>
                          <a:latin typeface="Arial" charset="0"/>
                          <a:ea typeface="ＭＳ Ｐゴシック" charset="-128"/>
                          <a:cs typeface="ＭＳ Ｐゴシック" charset="-128"/>
                        </a:rPr>
                        <a:t> &amp;4</a:t>
                      </a:r>
                      <a:r>
                        <a:rPr kumimoji="1" lang="en-US" altLang="ja-JP" sz="2000" b="0" i="0" u="none" strike="noStrike" cap="none" normalizeH="0" baseline="30000">
                          <a:ln>
                            <a:noFill/>
                          </a:ln>
                          <a:solidFill>
                            <a:schemeClr val="bg2"/>
                          </a:solidFill>
                          <a:effectLst/>
                          <a:latin typeface="Arial" charset="0"/>
                          <a:ea typeface="ＭＳ Ｐゴシック" charset="-128"/>
                          <a:cs typeface="ＭＳ Ｐゴシック" charset="-128"/>
                        </a:rPr>
                        <a:t>th </a:t>
                      </a:r>
                      <a:r>
                        <a:rPr kumimoji="1" lang="en-US" altLang="ja-JP" sz="2000" b="0" i="0" u="none" strike="noStrike" cap="none" normalizeH="0" baseline="0">
                          <a:ln>
                            <a:noFill/>
                          </a:ln>
                          <a:solidFill>
                            <a:schemeClr val="bg2"/>
                          </a:solidFill>
                          <a:effectLst/>
                          <a:latin typeface="Arial" charset="0"/>
                          <a:ea typeface="ＭＳ Ｐゴシック" charset="-128"/>
                          <a:cs typeface="ＭＳ Ｐゴシック" charset="-128"/>
                        </a:rPr>
                        <a:t>–week, 1 month mean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146" name="Picture 3"/>
          <p:cNvPicPr>
            <a:picLocks noChangeAspect="1" noChangeArrowheads="1"/>
          </p:cNvPicPr>
          <p:nvPr/>
        </p:nvPicPr>
        <p:blipFill>
          <a:blip r:embed="rId3"/>
          <a:srcRect l="1692" t="9166" r="13020" b="46875"/>
          <a:stretch>
            <a:fillRect/>
          </a:stretch>
        </p:blipFill>
        <p:spPr bwMode="auto">
          <a:xfrm>
            <a:off x="0" y="1917700"/>
            <a:ext cx="8204200" cy="4940300"/>
          </a:xfrm>
          <a:prstGeom prst="rect">
            <a:avLst/>
          </a:prstGeom>
          <a:noFill/>
          <a:ln w="9525">
            <a:noFill/>
            <a:miter lim="800000"/>
            <a:headEnd/>
            <a:tailEnd/>
          </a:ln>
        </p:spPr>
      </p:pic>
      <p:pic>
        <p:nvPicPr>
          <p:cNvPr id="6147" name="Picture 7" descr="Y200512"/>
          <p:cNvPicPr>
            <a:picLocks noChangeAspect="1" noChangeArrowheads="1"/>
          </p:cNvPicPr>
          <p:nvPr/>
        </p:nvPicPr>
        <p:blipFill>
          <a:blip r:embed="rId4"/>
          <a:srcRect l="7625" t="5388" r="6100" b="3873"/>
          <a:stretch>
            <a:fillRect/>
          </a:stretch>
        </p:blipFill>
        <p:spPr bwMode="auto">
          <a:xfrm>
            <a:off x="5692775" y="2006600"/>
            <a:ext cx="3451225" cy="4699000"/>
          </a:xfrm>
          <a:prstGeom prst="rect">
            <a:avLst/>
          </a:prstGeom>
          <a:noFill/>
          <a:ln w="9525">
            <a:noFill/>
            <a:miter lim="800000"/>
            <a:headEnd/>
            <a:tailEnd/>
          </a:ln>
        </p:spPr>
      </p:pic>
      <p:sp>
        <p:nvSpPr>
          <p:cNvPr id="5" name="Text Box 3"/>
          <p:cNvSpPr txBox="1">
            <a:spLocks noChangeArrowheads="1"/>
          </p:cNvSpPr>
          <p:nvPr/>
        </p:nvSpPr>
        <p:spPr bwMode="auto">
          <a:xfrm>
            <a:off x="0" y="0"/>
            <a:ext cx="9144000" cy="954107"/>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a:spAutoFit/>
          </a:bodyPr>
          <a:lstStyle/>
          <a:p>
            <a:pPr algn="ctr">
              <a:defRPr/>
            </a:pPr>
            <a:r>
              <a:rPr lang="en-US" altLang="ja-JP" sz="2800" b="1" dirty="0" smtClean="0">
                <a:solidFill>
                  <a:srgbClr val="FF9900"/>
                </a:solidFill>
                <a:effectLst>
                  <a:outerShdw blurRad="38100" dist="38100" dir="2700000" algn="tl">
                    <a:srgbClr val="000000"/>
                  </a:outerShdw>
                </a:effectLst>
                <a:latin typeface="Arial" pitchFamily="34" charset="0"/>
                <a:ea typeface="ＭＳ Ｐゴシック" pitchFamily="50" charset="-128"/>
                <a:cs typeface="+mn-cs"/>
              </a:rPr>
              <a:t>JMA Provision </a:t>
            </a:r>
            <a:r>
              <a:rPr lang="en-US" altLang="ja-JP" sz="2800" b="1" dirty="0">
                <a:solidFill>
                  <a:srgbClr val="FF9900"/>
                </a:solidFill>
                <a:effectLst>
                  <a:outerShdw blurRad="38100" dist="38100" dir="2700000" algn="tl">
                    <a:srgbClr val="000000"/>
                  </a:outerShdw>
                </a:effectLst>
                <a:latin typeface="Arial" pitchFamily="34" charset="0"/>
                <a:ea typeface="ＭＳ Ｐゴシック" pitchFamily="50" charset="-128"/>
                <a:cs typeface="+mn-cs"/>
              </a:rPr>
              <a:t>of numerical prediction products for ERF</a:t>
            </a:r>
          </a:p>
        </p:txBody>
      </p:sp>
      <p:sp>
        <p:nvSpPr>
          <p:cNvPr id="6149" name="正方形/長方形 5"/>
          <p:cNvSpPr>
            <a:spLocks noChangeArrowheads="1"/>
          </p:cNvSpPr>
          <p:nvPr/>
        </p:nvSpPr>
        <p:spPr bwMode="auto">
          <a:xfrm>
            <a:off x="0" y="806450"/>
            <a:ext cx="9144000" cy="1200150"/>
          </a:xfrm>
          <a:prstGeom prst="rect">
            <a:avLst/>
          </a:prstGeom>
          <a:noFill/>
          <a:ln w="9525">
            <a:noFill/>
            <a:miter lim="800000"/>
            <a:headEnd/>
            <a:tailEnd/>
          </a:ln>
        </p:spPr>
        <p:txBody>
          <a:bodyPr>
            <a:prstTxWarp prst="textNoShape">
              <a:avLst/>
            </a:prstTxWarp>
            <a:spAutoFit/>
          </a:bodyPr>
          <a:lstStyle/>
          <a:p>
            <a:r>
              <a:rPr lang="en-US" altLang="ja-JP" sz="2400" dirty="0"/>
              <a:t>The numerical products are available on the Tokyo Climate Center website.</a:t>
            </a:r>
            <a:endParaRPr lang="ja-JP" altLang="en-US" sz="2400" dirty="0"/>
          </a:p>
          <a:p>
            <a:endParaRPr lang="ja-JP" altLang="en-US" sz="2400" dirty="0"/>
          </a:p>
        </p:txBody>
      </p:sp>
      <p:sp>
        <p:nvSpPr>
          <p:cNvPr id="6150" name="正方形/長方形 7"/>
          <p:cNvSpPr>
            <a:spLocks noChangeArrowheads="1"/>
          </p:cNvSpPr>
          <p:nvPr/>
        </p:nvSpPr>
        <p:spPr bwMode="auto">
          <a:xfrm>
            <a:off x="1117600" y="1438275"/>
            <a:ext cx="8026400" cy="460375"/>
          </a:xfrm>
          <a:prstGeom prst="rect">
            <a:avLst/>
          </a:prstGeom>
          <a:noFill/>
          <a:ln w="9525">
            <a:noFill/>
            <a:miter lim="800000"/>
            <a:headEnd/>
            <a:tailEnd/>
          </a:ln>
        </p:spPr>
        <p:txBody>
          <a:bodyPr>
            <a:prstTxWarp prst="textNoShape">
              <a:avLst/>
            </a:prstTxWarp>
            <a:spAutoFit/>
          </a:bodyPr>
          <a:lstStyle/>
          <a:p>
            <a:r>
              <a:rPr lang="en-US" altLang="ja-JP" sz="2400" dirty="0"/>
              <a:t>http://</a:t>
            </a:r>
            <a:r>
              <a:rPr lang="en-US" altLang="ja-JP" sz="2400" dirty="0" err="1"/>
              <a:t>ds.data.jma.go.jp/tcc/tcc/products/model/index.html</a:t>
            </a:r>
            <a:endParaRPr lang="ja-JP" altLang="en-US" sz="24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8226" name="Rectangle 2"/>
          <p:cNvSpPr>
            <a:spLocks noChangeArrowheads="1"/>
          </p:cNvSpPr>
          <p:nvPr/>
        </p:nvSpPr>
        <p:spPr bwMode="auto">
          <a:xfrm>
            <a:off x="0" y="0"/>
            <a:ext cx="9144000" cy="457200"/>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anchor="ctr">
            <a:prstTxWarp prst="textNoShape">
              <a:avLst/>
            </a:prstTxWarp>
          </a:bodyPr>
          <a:lstStyle/>
          <a:p>
            <a:pPr algn="ctr"/>
            <a:r>
              <a:rPr lang="en-US" altLang="ja-JP" sz="2800" b="1" dirty="0">
                <a:solidFill>
                  <a:srgbClr val="FF3300"/>
                </a:solidFill>
                <a:effectLst>
                  <a:outerShdw blurRad="38100" dist="38100" dir="2700000" algn="tl">
                    <a:srgbClr val="000000"/>
                  </a:outerShdw>
                </a:effectLst>
                <a:latin typeface="Arial" charset="0"/>
              </a:rPr>
              <a:t>The </a:t>
            </a:r>
            <a:r>
              <a:rPr lang="en-US" altLang="ja-JP" sz="2800" b="1" dirty="0" err="1">
                <a:solidFill>
                  <a:srgbClr val="FF3300"/>
                </a:solidFill>
                <a:effectLst>
                  <a:outerShdw blurRad="38100" dist="38100" dir="2700000" algn="tl">
                    <a:srgbClr val="000000"/>
                  </a:outerShdw>
                </a:effectLst>
                <a:latin typeface="Arial" charset="0"/>
              </a:rPr>
              <a:t>JMA’s</a:t>
            </a:r>
            <a:r>
              <a:rPr lang="en-US" altLang="ja-JP" sz="2800" b="1" dirty="0">
                <a:solidFill>
                  <a:srgbClr val="FF3300"/>
                </a:solidFill>
                <a:effectLst>
                  <a:outerShdw blurRad="38100" dist="38100" dir="2700000" algn="tl">
                    <a:srgbClr val="000000"/>
                  </a:outerShdw>
                </a:effectLst>
                <a:latin typeface="Arial" charset="0"/>
              </a:rPr>
              <a:t> EPS for Extended-range Forecast Outlook</a:t>
            </a:r>
          </a:p>
        </p:txBody>
      </p:sp>
      <p:sp>
        <p:nvSpPr>
          <p:cNvPr id="1028" name="Rectangle 3"/>
          <p:cNvSpPr>
            <a:spLocks noChangeArrowheads="1"/>
          </p:cNvSpPr>
          <p:nvPr/>
        </p:nvSpPr>
        <p:spPr bwMode="auto">
          <a:xfrm>
            <a:off x="3124200" y="685800"/>
            <a:ext cx="2590800" cy="2438400"/>
          </a:xfrm>
          <a:prstGeom prst="rect">
            <a:avLst/>
          </a:prstGeom>
          <a:solidFill>
            <a:srgbClr val="FFFF00"/>
          </a:solidFill>
          <a:ln w="9525">
            <a:solidFill>
              <a:schemeClr val="tx1"/>
            </a:solidFill>
            <a:miter lim="800000"/>
            <a:headEnd/>
            <a:tailEnd/>
          </a:ln>
        </p:spPr>
        <p:txBody>
          <a:bodyPr wrap="none">
            <a:prstTxWarp prst="textNoShape">
              <a:avLst/>
            </a:prstTxWarp>
          </a:bodyPr>
          <a:lstStyle/>
          <a:p>
            <a:pPr algn="ctr" eaLnBrk="0" hangingPunct="0"/>
            <a:r>
              <a:rPr lang="en-US" altLang="ja-JP" sz="2400" b="1">
                <a:solidFill>
                  <a:srgbClr val="FF3300"/>
                </a:solidFill>
              </a:rPr>
              <a:t>JMA Global </a:t>
            </a:r>
          </a:p>
          <a:p>
            <a:pPr algn="ctr" eaLnBrk="0" hangingPunct="0"/>
            <a:r>
              <a:rPr lang="en-US" altLang="ja-JP" sz="2400" b="1">
                <a:solidFill>
                  <a:srgbClr val="FF3300"/>
                </a:solidFill>
              </a:rPr>
              <a:t>Atmospheric Model</a:t>
            </a:r>
          </a:p>
        </p:txBody>
      </p:sp>
      <p:sp>
        <p:nvSpPr>
          <p:cNvPr id="1029" name="AutoShape 4"/>
          <p:cNvSpPr>
            <a:spLocks noChangeArrowheads="1"/>
          </p:cNvSpPr>
          <p:nvPr/>
        </p:nvSpPr>
        <p:spPr bwMode="auto">
          <a:xfrm>
            <a:off x="4114800" y="3200400"/>
            <a:ext cx="685800" cy="304800"/>
          </a:xfrm>
          <a:prstGeom prst="upArrow">
            <a:avLst>
              <a:gd name="adj1" fmla="val 50000"/>
              <a:gd name="adj2" fmla="val 25000"/>
            </a:avLst>
          </a:prstGeom>
          <a:solidFill>
            <a:schemeClr val="accent1"/>
          </a:solidFill>
          <a:ln w="9525">
            <a:solidFill>
              <a:schemeClr val="tx1"/>
            </a:solidFill>
            <a:miter lim="800000"/>
            <a:headEnd/>
            <a:tailEnd/>
          </a:ln>
        </p:spPr>
        <p:txBody>
          <a:bodyPr vert="eaVert" wrap="none" anchor="ctr">
            <a:prstTxWarp prst="textNoShape">
              <a:avLst/>
            </a:prstTxWarp>
          </a:bodyPr>
          <a:lstStyle/>
          <a:p>
            <a:pPr algn="ctr" eaLnBrk="0" hangingPunct="0"/>
            <a:endParaRPr lang="ja-JP" sz="2000" b="1"/>
          </a:p>
        </p:txBody>
      </p:sp>
      <p:grpSp>
        <p:nvGrpSpPr>
          <p:cNvPr id="2" name="Group 5"/>
          <p:cNvGrpSpPr>
            <a:grpSpLocks/>
          </p:cNvGrpSpPr>
          <p:nvPr/>
        </p:nvGrpSpPr>
        <p:grpSpPr bwMode="auto">
          <a:xfrm>
            <a:off x="2362200" y="1752600"/>
            <a:ext cx="990600" cy="1752600"/>
            <a:chOff x="1776" y="912"/>
            <a:chExt cx="336" cy="576"/>
          </a:xfrm>
        </p:grpSpPr>
        <p:sp>
          <p:nvSpPr>
            <p:cNvPr id="1063" name="AutoShape 6"/>
            <p:cNvSpPr>
              <a:spLocks noChangeArrowheads="1"/>
            </p:cNvSpPr>
            <p:nvPr/>
          </p:nvSpPr>
          <p:spPr bwMode="auto">
            <a:xfrm>
              <a:off x="1776" y="912"/>
              <a:ext cx="336" cy="72"/>
            </a:xfrm>
            <a:prstGeom prst="rightArrow">
              <a:avLst>
                <a:gd name="adj1" fmla="val 50000"/>
                <a:gd name="adj2" fmla="val 116667"/>
              </a:avLst>
            </a:prstGeom>
            <a:solidFill>
              <a:schemeClr val="accent1"/>
            </a:solidFill>
            <a:ln w="9525">
              <a:solidFill>
                <a:schemeClr val="tx1"/>
              </a:solidFill>
              <a:miter lim="800000"/>
              <a:headEnd/>
              <a:tailEnd/>
            </a:ln>
          </p:spPr>
          <p:txBody>
            <a:bodyPr wrap="none" anchor="ctr">
              <a:prstTxWarp prst="textNoShape">
                <a:avLst/>
              </a:prstTxWarp>
            </a:bodyPr>
            <a:lstStyle/>
            <a:p>
              <a:endParaRPr lang="ja-JP" altLang="en-US"/>
            </a:p>
          </p:txBody>
        </p:sp>
        <p:sp>
          <p:nvSpPr>
            <p:cNvPr id="1064" name="AutoShape 7"/>
            <p:cNvSpPr>
              <a:spLocks noChangeArrowheads="1"/>
            </p:cNvSpPr>
            <p:nvPr/>
          </p:nvSpPr>
          <p:spPr bwMode="auto">
            <a:xfrm>
              <a:off x="1776" y="984"/>
              <a:ext cx="336" cy="72"/>
            </a:xfrm>
            <a:prstGeom prst="rightArrow">
              <a:avLst>
                <a:gd name="adj1" fmla="val 50000"/>
                <a:gd name="adj2" fmla="val 116667"/>
              </a:avLst>
            </a:prstGeom>
            <a:solidFill>
              <a:schemeClr val="accent1"/>
            </a:solidFill>
            <a:ln w="9525">
              <a:solidFill>
                <a:schemeClr val="tx1"/>
              </a:solidFill>
              <a:miter lim="800000"/>
              <a:headEnd/>
              <a:tailEnd/>
            </a:ln>
          </p:spPr>
          <p:txBody>
            <a:bodyPr wrap="none" anchor="ctr">
              <a:prstTxWarp prst="textNoShape">
                <a:avLst/>
              </a:prstTxWarp>
            </a:bodyPr>
            <a:lstStyle/>
            <a:p>
              <a:endParaRPr lang="ja-JP" altLang="en-US"/>
            </a:p>
          </p:txBody>
        </p:sp>
        <p:sp>
          <p:nvSpPr>
            <p:cNvPr id="1065" name="AutoShape 8"/>
            <p:cNvSpPr>
              <a:spLocks noChangeArrowheads="1"/>
            </p:cNvSpPr>
            <p:nvPr/>
          </p:nvSpPr>
          <p:spPr bwMode="auto">
            <a:xfrm>
              <a:off x="1776" y="1416"/>
              <a:ext cx="336" cy="72"/>
            </a:xfrm>
            <a:prstGeom prst="rightArrow">
              <a:avLst>
                <a:gd name="adj1" fmla="val 50000"/>
                <a:gd name="adj2" fmla="val 116667"/>
              </a:avLst>
            </a:prstGeom>
            <a:solidFill>
              <a:schemeClr val="accent1"/>
            </a:solidFill>
            <a:ln w="9525">
              <a:solidFill>
                <a:schemeClr val="tx1"/>
              </a:solidFill>
              <a:miter lim="800000"/>
              <a:headEnd/>
              <a:tailEnd/>
            </a:ln>
          </p:spPr>
          <p:txBody>
            <a:bodyPr wrap="none" anchor="ctr">
              <a:prstTxWarp prst="textNoShape">
                <a:avLst/>
              </a:prstTxWarp>
            </a:bodyPr>
            <a:lstStyle/>
            <a:p>
              <a:endParaRPr lang="ja-JP" altLang="en-US"/>
            </a:p>
          </p:txBody>
        </p:sp>
        <p:sp>
          <p:nvSpPr>
            <p:cNvPr id="1066" name="AutoShape 9"/>
            <p:cNvSpPr>
              <a:spLocks noChangeArrowheads="1"/>
            </p:cNvSpPr>
            <p:nvPr/>
          </p:nvSpPr>
          <p:spPr bwMode="auto">
            <a:xfrm>
              <a:off x="1776" y="1056"/>
              <a:ext cx="336" cy="72"/>
            </a:xfrm>
            <a:prstGeom prst="rightArrow">
              <a:avLst>
                <a:gd name="adj1" fmla="val 50000"/>
                <a:gd name="adj2" fmla="val 116667"/>
              </a:avLst>
            </a:prstGeom>
            <a:solidFill>
              <a:schemeClr val="accent1"/>
            </a:solidFill>
            <a:ln w="9525">
              <a:solidFill>
                <a:schemeClr val="tx1"/>
              </a:solidFill>
              <a:miter lim="800000"/>
              <a:headEnd/>
              <a:tailEnd/>
            </a:ln>
          </p:spPr>
          <p:txBody>
            <a:bodyPr wrap="none" anchor="ctr">
              <a:prstTxWarp prst="textNoShape">
                <a:avLst/>
              </a:prstTxWarp>
            </a:bodyPr>
            <a:lstStyle/>
            <a:p>
              <a:endParaRPr lang="ja-JP" altLang="en-US"/>
            </a:p>
          </p:txBody>
        </p:sp>
        <p:sp>
          <p:nvSpPr>
            <p:cNvPr id="1067" name="AutoShape 10"/>
            <p:cNvSpPr>
              <a:spLocks noChangeArrowheads="1"/>
            </p:cNvSpPr>
            <p:nvPr/>
          </p:nvSpPr>
          <p:spPr bwMode="auto">
            <a:xfrm>
              <a:off x="1776" y="1128"/>
              <a:ext cx="336" cy="72"/>
            </a:xfrm>
            <a:prstGeom prst="rightArrow">
              <a:avLst>
                <a:gd name="adj1" fmla="val 50000"/>
                <a:gd name="adj2" fmla="val 116667"/>
              </a:avLst>
            </a:prstGeom>
            <a:solidFill>
              <a:schemeClr val="accent1"/>
            </a:solidFill>
            <a:ln w="9525">
              <a:solidFill>
                <a:schemeClr val="tx1"/>
              </a:solidFill>
              <a:miter lim="800000"/>
              <a:headEnd/>
              <a:tailEnd/>
            </a:ln>
          </p:spPr>
          <p:txBody>
            <a:bodyPr wrap="none" anchor="ctr">
              <a:prstTxWarp prst="textNoShape">
                <a:avLst/>
              </a:prstTxWarp>
            </a:bodyPr>
            <a:lstStyle/>
            <a:p>
              <a:endParaRPr lang="ja-JP" altLang="en-US"/>
            </a:p>
          </p:txBody>
        </p:sp>
        <p:sp>
          <p:nvSpPr>
            <p:cNvPr id="1068" name="Oval 11"/>
            <p:cNvSpPr>
              <a:spLocks noChangeArrowheads="1"/>
            </p:cNvSpPr>
            <p:nvPr/>
          </p:nvSpPr>
          <p:spPr bwMode="auto">
            <a:xfrm>
              <a:off x="1872" y="1272"/>
              <a:ext cx="96" cy="72"/>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ja-JP" altLang="en-US"/>
            </a:p>
          </p:txBody>
        </p:sp>
        <p:sp>
          <p:nvSpPr>
            <p:cNvPr id="1069" name="Oval 12"/>
            <p:cNvSpPr>
              <a:spLocks noChangeArrowheads="1"/>
            </p:cNvSpPr>
            <p:nvPr/>
          </p:nvSpPr>
          <p:spPr bwMode="auto">
            <a:xfrm>
              <a:off x="1872" y="1344"/>
              <a:ext cx="96" cy="72"/>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ja-JP" altLang="en-US"/>
            </a:p>
          </p:txBody>
        </p:sp>
        <p:sp>
          <p:nvSpPr>
            <p:cNvPr id="1070" name="Oval 13"/>
            <p:cNvSpPr>
              <a:spLocks noChangeArrowheads="1"/>
            </p:cNvSpPr>
            <p:nvPr/>
          </p:nvSpPr>
          <p:spPr bwMode="auto">
            <a:xfrm>
              <a:off x="1872" y="1200"/>
              <a:ext cx="96" cy="72"/>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ja-JP" altLang="en-US"/>
            </a:p>
          </p:txBody>
        </p:sp>
      </p:grpSp>
      <p:sp>
        <p:nvSpPr>
          <p:cNvPr id="1031" name="AutoShape 14"/>
          <p:cNvSpPr>
            <a:spLocks noChangeArrowheads="1"/>
          </p:cNvSpPr>
          <p:nvPr/>
        </p:nvSpPr>
        <p:spPr bwMode="auto">
          <a:xfrm>
            <a:off x="304800" y="685800"/>
            <a:ext cx="1981200" cy="685800"/>
          </a:xfrm>
          <a:prstGeom prst="roundRect">
            <a:avLst>
              <a:gd name="adj" fmla="val 16667"/>
            </a:avLst>
          </a:prstGeom>
          <a:solidFill>
            <a:srgbClr val="FFFF00"/>
          </a:solidFill>
          <a:ln w="9525">
            <a:solidFill>
              <a:schemeClr val="tx1"/>
            </a:solidFill>
            <a:round/>
            <a:headEnd/>
            <a:tailEnd/>
          </a:ln>
        </p:spPr>
        <p:txBody>
          <a:bodyPr anchor="ctr">
            <a:prstTxWarp prst="textNoShape">
              <a:avLst/>
            </a:prstTxWarp>
          </a:bodyPr>
          <a:lstStyle/>
          <a:p>
            <a:pPr algn="ctr" eaLnBrk="0" hangingPunct="0"/>
            <a:r>
              <a:rPr lang="en-US" altLang="ja-JP" sz="2400" b="1">
                <a:solidFill>
                  <a:srgbClr val="FF3300"/>
                </a:solidFill>
              </a:rPr>
              <a:t>4D-VAR Assimilation</a:t>
            </a:r>
          </a:p>
        </p:txBody>
      </p:sp>
      <p:sp>
        <p:nvSpPr>
          <p:cNvPr id="1032" name="Rectangle 15"/>
          <p:cNvSpPr>
            <a:spLocks noChangeArrowheads="1"/>
          </p:cNvSpPr>
          <p:nvPr/>
        </p:nvSpPr>
        <p:spPr bwMode="auto">
          <a:xfrm>
            <a:off x="6553200" y="762000"/>
            <a:ext cx="2590800" cy="1905000"/>
          </a:xfrm>
          <a:prstGeom prst="rect">
            <a:avLst/>
          </a:prstGeom>
          <a:solidFill>
            <a:srgbClr val="FFFF00"/>
          </a:solidFill>
          <a:ln w="9525">
            <a:solidFill>
              <a:schemeClr val="tx1"/>
            </a:solidFill>
            <a:miter lim="800000"/>
            <a:headEnd/>
            <a:tailEnd/>
          </a:ln>
        </p:spPr>
        <p:txBody>
          <a:bodyPr wrap="none">
            <a:prstTxWarp prst="textNoShape">
              <a:avLst/>
            </a:prstTxWarp>
          </a:bodyPr>
          <a:lstStyle/>
          <a:p>
            <a:pPr algn="ctr" eaLnBrk="0" hangingPunct="0"/>
            <a:r>
              <a:rPr lang="en-US" altLang="ja-JP" sz="2400" b="1">
                <a:solidFill>
                  <a:srgbClr val="FF3300"/>
                </a:solidFill>
              </a:rPr>
              <a:t>Ensemble Products</a:t>
            </a:r>
          </a:p>
          <a:p>
            <a:pPr algn="ctr" eaLnBrk="0" hangingPunct="0"/>
            <a:endParaRPr lang="en-US" altLang="ja-JP" sz="2400"/>
          </a:p>
        </p:txBody>
      </p:sp>
      <p:pic>
        <p:nvPicPr>
          <p:cNvPr id="1033" name="Picture 16"/>
          <p:cNvPicPr>
            <a:picLocks noChangeAspect="1" noChangeArrowheads="1"/>
          </p:cNvPicPr>
          <p:nvPr/>
        </p:nvPicPr>
        <p:blipFill>
          <a:blip r:embed="rId4"/>
          <a:srcRect/>
          <a:stretch>
            <a:fillRect/>
          </a:stretch>
        </p:blipFill>
        <p:spPr bwMode="auto">
          <a:xfrm>
            <a:off x="3810000" y="1828800"/>
            <a:ext cx="1219200" cy="1219200"/>
          </a:xfrm>
          <a:prstGeom prst="rect">
            <a:avLst/>
          </a:prstGeom>
          <a:noFill/>
          <a:ln w="9525">
            <a:noFill/>
            <a:miter lim="800000"/>
            <a:headEnd/>
            <a:tailEnd/>
          </a:ln>
        </p:spPr>
      </p:pic>
      <p:pic>
        <p:nvPicPr>
          <p:cNvPr id="1034" name="Picture 17" descr="Y200203"/>
          <p:cNvPicPr>
            <a:picLocks noChangeAspect="1" noChangeArrowheads="1"/>
          </p:cNvPicPr>
          <p:nvPr/>
        </p:nvPicPr>
        <p:blipFill>
          <a:blip r:embed="rId5"/>
          <a:srcRect/>
          <a:stretch>
            <a:fillRect/>
          </a:stretch>
        </p:blipFill>
        <p:spPr bwMode="auto">
          <a:xfrm>
            <a:off x="6781800" y="1219200"/>
            <a:ext cx="2057400" cy="1273175"/>
          </a:xfrm>
          <a:prstGeom prst="rect">
            <a:avLst/>
          </a:prstGeom>
          <a:noFill/>
          <a:ln w="9525">
            <a:noFill/>
            <a:miter lim="800000"/>
            <a:headEnd/>
            <a:tailEnd/>
          </a:ln>
        </p:spPr>
      </p:pic>
      <p:graphicFrame>
        <p:nvGraphicFramePr>
          <p:cNvPr id="1026" name="Object 18"/>
          <p:cNvGraphicFramePr>
            <a:graphicFrameLocks noChangeAspect="1"/>
          </p:cNvGraphicFramePr>
          <p:nvPr/>
        </p:nvGraphicFramePr>
        <p:xfrm>
          <a:off x="3263900" y="4318000"/>
          <a:ext cx="2754313" cy="1549400"/>
        </p:xfrm>
        <a:graphic>
          <a:graphicData uri="http://schemas.openxmlformats.org/presentationml/2006/ole">
            <p:oleObj spid="_x0000_s34818" name="ビットマップ イメージ" r:id="rId6" imgW="3371429" imgH="1952898" progId="">
              <p:embed/>
            </p:oleObj>
          </a:graphicData>
        </a:graphic>
      </p:graphicFrame>
      <p:pic>
        <p:nvPicPr>
          <p:cNvPr id="1035" name="Picture 19"/>
          <p:cNvPicPr>
            <a:picLocks noChangeAspect="1" noChangeArrowheads="1"/>
          </p:cNvPicPr>
          <p:nvPr/>
        </p:nvPicPr>
        <p:blipFill>
          <a:blip r:embed="rId7"/>
          <a:srcRect/>
          <a:stretch>
            <a:fillRect/>
          </a:stretch>
        </p:blipFill>
        <p:spPr bwMode="auto">
          <a:xfrm>
            <a:off x="406400" y="4470400"/>
            <a:ext cx="1828800" cy="1452563"/>
          </a:xfrm>
          <a:prstGeom prst="rect">
            <a:avLst/>
          </a:prstGeom>
          <a:noFill/>
          <a:ln w="9525">
            <a:noFill/>
            <a:miter lim="800000"/>
            <a:headEnd/>
            <a:tailEnd/>
          </a:ln>
        </p:spPr>
      </p:pic>
      <p:sp>
        <p:nvSpPr>
          <p:cNvPr id="1036" name="AutoShape 20"/>
          <p:cNvSpPr>
            <a:spLocks noChangeArrowheads="1"/>
          </p:cNvSpPr>
          <p:nvPr/>
        </p:nvSpPr>
        <p:spPr bwMode="auto">
          <a:xfrm>
            <a:off x="0" y="3289300"/>
            <a:ext cx="2565400" cy="990600"/>
          </a:xfrm>
          <a:prstGeom prst="roundRect">
            <a:avLst>
              <a:gd name="adj" fmla="val 16667"/>
            </a:avLst>
          </a:prstGeom>
          <a:solidFill>
            <a:srgbClr val="FFFF00"/>
          </a:solidFill>
          <a:ln w="9525">
            <a:solidFill>
              <a:schemeClr val="tx1"/>
            </a:solidFill>
            <a:round/>
            <a:headEnd/>
            <a:tailEnd/>
          </a:ln>
        </p:spPr>
        <p:txBody>
          <a:bodyPr anchor="ctr">
            <a:prstTxWarp prst="textNoShape">
              <a:avLst/>
            </a:prstTxWarp>
          </a:bodyPr>
          <a:lstStyle/>
          <a:p>
            <a:pPr algn="ctr" eaLnBrk="0" hangingPunct="0"/>
            <a:r>
              <a:rPr lang="en-US" altLang="ja-JP" sz="2400" b="1">
                <a:solidFill>
                  <a:srgbClr val="FF3300"/>
                </a:solidFill>
              </a:rPr>
              <a:t>Land-Surface Assimilation</a:t>
            </a:r>
          </a:p>
        </p:txBody>
      </p:sp>
      <p:pic>
        <p:nvPicPr>
          <p:cNvPr id="1037" name="Picture 21" descr="output"/>
          <p:cNvPicPr>
            <a:picLocks noChangeAspect="1" noChangeArrowheads="1"/>
          </p:cNvPicPr>
          <p:nvPr/>
        </p:nvPicPr>
        <p:blipFill>
          <a:blip r:embed="rId8"/>
          <a:srcRect/>
          <a:stretch>
            <a:fillRect/>
          </a:stretch>
        </p:blipFill>
        <p:spPr bwMode="auto">
          <a:xfrm>
            <a:off x="762000" y="1524000"/>
            <a:ext cx="1219200" cy="1111250"/>
          </a:xfrm>
          <a:prstGeom prst="rect">
            <a:avLst/>
          </a:prstGeom>
          <a:noFill/>
          <a:ln w="9525">
            <a:noFill/>
            <a:miter lim="800000"/>
            <a:headEnd/>
            <a:tailEnd/>
          </a:ln>
        </p:spPr>
      </p:pic>
      <p:sp>
        <p:nvSpPr>
          <p:cNvPr id="1038" name="Rectangle 22"/>
          <p:cNvSpPr>
            <a:spLocks noChangeArrowheads="1"/>
          </p:cNvSpPr>
          <p:nvPr/>
        </p:nvSpPr>
        <p:spPr bwMode="auto">
          <a:xfrm>
            <a:off x="0" y="609600"/>
            <a:ext cx="2590800" cy="6096000"/>
          </a:xfrm>
          <a:prstGeom prst="rect">
            <a:avLst/>
          </a:prstGeom>
          <a:noFill/>
          <a:ln w="12700">
            <a:solidFill>
              <a:schemeClr val="tx1"/>
            </a:solidFill>
            <a:miter lim="800000"/>
            <a:headEnd/>
            <a:tailEnd/>
          </a:ln>
        </p:spPr>
        <p:txBody>
          <a:bodyPr wrap="none" anchor="ctr">
            <a:prstTxWarp prst="textNoShape">
              <a:avLst/>
            </a:prstTxWarp>
          </a:bodyPr>
          <a:lstStyle/>
          <a:p>
            <a:endParaRPr lang="ja-JP" altLang="en-US"/>
          </a:p>
        </p:txBody>
      </p:sp>
      <p:sp>
        <p:nvSpPr>
          <p:cNvPr id="1039" name="Rectangle 24"/>
          <p:cNvSpPr>
            <a:spLocks noChangeArrowheads="1"/>
          </p:cNvSpPr>
          <p:nvPr/>
        </p:nvSpPr>
        <p:spPr bwMode="auto">
          <a:xfrm>
            <a:off x="2730500" y="3581400"/>
            <a:ext cx="3733800" cy="2540000"/>
          </a:xfrm>
          <a:prstGeom prst="rect">
            <a:avLst/>
          </a:prstGeom>
          <a:noFill/>
          <a:ln w="12700">
            <a:solidFill>
              <a:schemeClr val="tx1"/>
            </a:solidFill>
            <a:miter lim="800000"/>
            <a:headEnd/>
            <a:tailEnd/>
          </a:ln>
        </p:spPr>
        <p:txBody>
          <a:bodyPr wrap="none" anchor="ctr">
            <a:prstTxWarp prst="textNoShape">
              <a:avLst/>
            </a:prstTxWarp>
          </a:bodyPr>
          <a:lstStyle/>
          <a:p>
            <a:endParaRPr lang="ja-JP" altLang="en-US"/>
          </a:p>
        </p:txBody>
      </p:sp>
      <p:sp>
        <p:nvSpPr>
          <p:cNvPr id="1040" name="Rectangle 25"/>
          <p:cNvSpPr>
            <a:spLocks noChangeArrowheads="1"/>
          </p:cNvSpPr>
          <p:nvPr/>
        </p:nvSpPr>
        <p:spPr bwMode="auto">
          <a:xfrm>
            <a:off x="6705600" y="4191000"/>
            <a:ext cx="2057400" cy="2438400"/>
          </a:xfrm>
          <a:prstGeom prst="rect">
            <a:avLst/>
          </a:prstGeom>
          <a:solidFill>
            <a:srgbClr val="FF00FF"/>
          </a:solidFill>
          <a:ln w="9525">
            <a:solidFill>
              <a:schemeClr val="tx1"/>
            </a:solidFill>
            <a:miter lim="800000"/>
            <a:headEnd/>
            <a:tailEnd/>
          </a:ln>
        </p:spPr>
        <p:txBody>
          <a:bodyPr wrap="none">
            <a:prstTxWarp prst="textNoShape">
              <a:avLst/>
            </a:prstTxWarp>
          </a:bodyPr>
          <a:lstStyle/>
          <a:p>
            <a:pPr algn="ctr" eaLnBrk="0" hangingPunct="0"/>
            <a:r>
              <a:rPr lang="en-US" altLang="ja-JP" sz="2400" b="1"/>
              <a:t>Hindcast</a:t>
            </a:r>
            <a:endParaRPr lang="en-US" altLang="ja-JP" sz="2000"/>
          </a:p>
          <a:p>
            <a:pPr algn="ctr" eaLnBrk="0" hangingPunct="0"/>
            <a:endParaRPr lang="en-US" altLang="ja-JP" sz="2400"/>
          </a:p>
        </p:txBody>
      </p:sp>
      <p:grpSp>
        <p:nvGrpSpPr>
          <p:cNvPr id="3" name="Group 26"/>
          <p:cNvGrpSpPr>
            <a:grpSpLocks/>
          </p:cNvGrpSpPr>
          <p:nvPr/>
        </p:nvGrpSpPr>
        <p:grpSpPr bwMode="auto">
          <a:xfrm rot="16200000" flipV="1">
            <a:off x="7505700" y="3009900"/>
            <a:ext cx="457200" cy="1752600"/>
            <a:chOff x="1776" y="912"/>
            <a:chExt cx="336" cy="576"/>
          </a:xfrm>
        </p:grpSpPr>
        <p:sp>
          <p:nvSpPr>
            <p:cNvPr id="1055" name="AutoShape 27"/>
            <p:cNvSpPr>
              <a:spLocks noChangeArrowheads="1"/>
            </p:cNvSpPr>
            <p:nvPr/>
          </p:nvSpPr>
          <p:spPr bwMode="auto">
            <a:xfrm>
              <a:off x="1776" y="912"/>
              <a:ext cx="336" cy="72"/>
            </a:xfrm>
            <a:prstGeom prst="rightArrow">
              <a:avLst>
                <a:gd name="adj1" fmla="val 50000"/>
                <a:gd name="adj2" fmla="val 116667"/>
              </a:avLst>
            </a:prstGeom>
            <a:solidFill>
              <a:srgbClr val="FF00FF"/>
            </a:solidFill>
            <a:ln w="9525">
              <a:solidFill>
                <a:schemeClr val="tx1"/>
              </a:solidFill>
              <a:miter lim="800000"/>
              <a:headEnd/>
              <a:tailEnd/>
            </a:ln>
          </p:spPr>
          <p:txBody>
            <a:bodyPr wrap="none" anchor="ctr">
              <a:prstTxWarp prst="textNoShape">
                <a:avLst/>
              </a:prstTxWarp>
            </a:bodyPr>
            <a:lstStyle/>
            <a:p>
              <a:endParaRPr lang="ja-JP" altLang="en-US"/>
            </a:p>
          </p:txBody>
        </p:sp>
        <p:sp>
          <p:nvSpPr>
            <p:cNvPr id="1056" name="AutoShape 28"/>
            <p:cNvSpPr>
              <a:spLocks noChangeArrowheads="1"/>
            </p:cNvSpPr>
            <p:nvPr/>
          </p:nvSpPr>
          <p:spPr bwMode="auto">
            <a:xfrm>
              <a:off x="1776" y="984"/>
              <a:ext cx="336" cy="72"/>
            </a:xfrm>
            <a:prstGeom prst="rightArrow">
              <a:avLst>
                <a:gd name="adj1" fmla="val 50000"/>
                <a:gd name="adj2" fmla="val 116667"/>
              </a:avLst>
            </a:prstGeom>
            <a:solidFill>
              <a:srgbClr val="FF00FF"/>
            </a:solidFill>
            <a:ln w="9525">
              <a:solidFill>
                <a:schemeClr val="tx1"/>
              </a:solidFill>
              <a:miter lim="800000"/>
              <a:headEnd/>
              <a:tailEnd/>
            </a:ln>
          </p:spPr>
          <p:txBody>
            <a:bodyPr wrap="none" anchor="ctr">
              <a:prstTxWarp prst="textNoShape">
                <a:avLst/>
              </a:prstTxWarp>
            </a:bodyPr>
            <a:lstStyle/>
            <a:p>
              <a:endParaRPr lang="ja-JP" altLang="en-US"/>
            </a:p>
          </p:txBody>
        </p:sp>
        <p:sp>
          <p:nvSpPr>
            <p:cNvPr id="1057" name="AutoShape 29"/>
            <p:cNvSpPr>
              <a:spLocks noChangeArrowheads="1"/>
            </p:cNvSpPr>
            <p:nvPr/>
          </p:nvSpPr>
          <p:spPr bwMode="auto">
            <a:xfrm>
              <a:off x="1776" y="1416"/>
              <a:ext cx="336" cy="72"/>
            </a:xfrm>
            <a:prstGeom prst="rightArrow">
              <a:avLst>
                <a:gd name="adj1" fmla="val 50000"/>
                <a:gd name="adj2" fmla="val 116667"/>
              </a:avLst>
            </a:prstGeom>
            <a:solidFill>
              <a:srgbClr val="FF00FF"/>
            </a:solidFill>
            <a:ln w="9525">
              <a:solidFill>
                <a:schemeClr val="tx1"/>
              </a:solidFill>
              <a:miter lim="800000"/>
              <a:headEnd/>
              <a:tailEnd/>
            </a:ln>
          </p:spPr>
          <p:txBody>
            <a:bodyPr wrap="none" anchor="ctr">
              <a:prstTxWarp prst="textNoShape">
                <a:avLst/>
              </a:prstTxWarp>
            </a:bodyPr>
            <a:lstStyle/>
            <a:p>
              <a:endParaRPr lang="ja-JP" altLang="en-US"/>
            </a:p>
          </p:txBody>
        </p:sp>
        <p:sp>
          <p:nvSpPr>
            <p:cNvPr id="1058" name="AutoShape 30"/>
            <p:cNvSpPr>
              <a:spLocks noChangeArrowheads="1"/>
            </p:cNvSpPr>
            <p:nvPr/>
          </p:nvSpPr>
          <p:spPr bwMode="auto">
            <a:xfrm>
              <a:off x="1776" y="1056"/>
              <a:ext cx="336" cy="72"/>
            </a:xfrm>
            <a:prstGeom prst="rightArrow">
              <a:avLst>
                <a:gd name="adj1" fmla="val 50000"/>
                <a:gd name="adj2" fmla="val 116667"/>
              </a:avLst>
            </a:prstGeom>
            <a:solidFill>
              <a:srgbClr val="FF00FF"/>
            </a:solidFill>
            <a:ln w="9525">
              <a:solidFill>
                <a:schemeClr val="tx1"/>
              </a:solidFill>
              <a:miter lim="800000"/>
              <a:headEnd/>
              <a:tailEnd/>
            </a:ln>
          </p:spPr>
          <p:txBody>
            <a:bodyPr wrap="none" anchor="ctr">
              <a:prstTxWarp prst="textNoShape">
                <a:avLst/>
              </a:prstTxWarp>
            </a:bodyPr>
            <a:lstStyle/>
            <a:p>
              <a:endParaRPr lang="ja-JP" altLang="en-US"/>
            </a:p>
          </p:txBody>
        </p:sp>
        <p:sp>
          <p:nvSpPr>
            <p:cNvPr id="1059" name="AutoShape 31"/>
            <p:cNvSpPr>
              <a:spLocks noChangeArrowheads="1"/>
            </p:cNvSpPr>
            <p:nvPr/>
          </p:nvSpPr>
          <p:spPr bwMode="auto">
            <a:xfrm>
              <a:off x="1776" y="1128"/>
              <a:ext cx="336" cy="72"/>
            </a:xfrm>
            <a:prstGeom prst="rightArrow">
              <a:avLst>
                <a:gd name="adj1" fmla="val 50000"/>
                <a:gd name="adj2" fmla="val 116667"/>
              </a:avLst>
            </a:prstGeom>
            <a:solidFill>
              <a:srgbClr val="FF00FF"/>
            </a:solidFill>
            <a:ln w="9525">
              <a:solidFill>
                <a:schemeClr val="tx1"/>
              </a:solidFill>
              <a:miter lim="800000"/>
              <a:headEnd/>
              <a:tailEnd/>
            </a:ln>
          </p:spPr>
          <p:txBody>
            <a:bodyPr wrap="none" anchor="ctr">
              <a:prstTxWarp prst="textNoShape">
                <a:avLst/>
              </a:prstTxWarp>
            </a:bodyPr>
            <a:lstStyle/>
            <a:p>
              <a:endParaRPr lang="ja-JP" altLang="en-US"/>
            </a:p>
          </p:txBody>
        </p:sp>
        <p:sp>
          <p:nvSpPr>
            <p:cNvPr id="1060" name="Oval 32"/>
            <p:cNvSpPr>
              <a:spLocks noChangeArrowheads="1"/>
            </p:cNvSpPr>
            <p:nvPr/>
          </p:nvSpPr>
          <p:spPr bwMode="auto">
            <a:xfrm>
              <a:off x="1872" y="1272"/>
              <a:ext cx="96" cy="72"/>
            </a:xfrm>
            <a:prstGeom prst="ellipse">
              <a:avLst/>
            </a:prstGeom>
            <a:solidFill>
              <a:srgbClr val="FF00FF"/>
            </a:solidFill>
            <a:ln w="9525">
              <a:solidFill>
                <a:schemeClr val="tx1"/>
              </a:solidFill>
              <a:round/>
              <a:headEnd/>
              <a:tailEnd/>
            </a:ln>
          </p:spPr>
          <p:txBody>
            <a:bodyPr wrap="none" anchor="ctr">
              <a:prstTxWarp prst="textNoShape">
                <a:avLst/>
              </a:prstTxWarp>
            </a:bodyPr>
            <a:lstStyle/>
            <a:p>
              <a:endParaRPr lang="ja-JP" altLang="en-US"/>
            </a:p>
          </p:txBody>
        </p:sp>
        <p:sp>
          <p:nvSpPr>
            <p:cNvPr id="1061" name="Oval 33"/>
            <p:cNvSpPr>
              <a:spLocks noChangeArrowheads="1"/>
            </p:cNvSpPr>
            <p:nvPr/>
          </p:nvSpPr>
          <p:spPr bwMode="auto">
            <a:xfrm>
              <a:off x="1872" y="1344"/>
              <a:ext cx="96" cy="72"/>
            </a:xfrm>
            <a:prstGeom prst="ellipse">
              <a:avLst/>
            </a:prstGeom>
            <a:solidFill>
              <a:srgbClr val="FF00FF"/>
            </a:solidFill>
            <a:ln w="9525">
              <a:solidFill>
                <a:schemeClr val="tx1"/>
              </a:solidFill>
              <a:round/>
              <a:headEnd/>
              <a:tailEnd/>
            </a:ln>
          </p:spPr>
          <p:txBody>
            <a:bodyPr wrap="none" anchor="ctr">
              <a:prstTxWarp prst="textNoShape">
                <a:avLst/>
              </a:prstTxWarp>
            </a:bodyPr>
            <a:lstStyle/>
            <a:p>
              <a:endParaRPr lang="ja-JP" altLang="en-US"/>
            </a:p>
          </p:txBody>
        </p:sp>
        <p:sp>
          <p:nvSpPr>
            <p:cNvPr id="1062" name="Oval 34"/>
            <p:cNvSpPr>
              <a:spLocks noChangeArrowheads="1"/>
            </p:cNvSpPr>
            <p:nvPr/>
          </p:nvSpPr>
          <p:spPr bwMode="auto">
            <a:xfrm>
              <a:off x="1872" y="1200"/>
              <a:ext cx="96" cy="72"/>
            </a:xfrm>
            <a:prstGeom prst="ellipse">
              <a:avLst/>
            </a:prstGeom>
            <a:solidFill>
              <a:srgbClr val="FF00FF"/>
            </a:solidFill>
            <a:ln w="9525">
              <a:solidFill>
                <a:schemeClr val="tx1"/>
              </a:solidFill>
              <a:round/>
              <a:headEnd/>
              <a:tailEnd/>
            </a:ln>
          </p:spPr>
          <p:txBody>
            <a:bodyPr wrap="none" anchor="ctr">
              <a:prstTxWarp prst="textNoShape">
                <a:avLst/>
              </a:prstTxWarp>
            </a:bodyPr>
            <a:lstStyle/>
            <a:p>
              <a:endParaRPr lang="ja-JP" altLang="en-US"/>
            </a:p>
          </p:txBody>
        </p:sp>
      </p:grpSp>
      <p:sp>
        <p:nvSpPr>
          <p:cNvPr id="1042" name="AutoShape 35"/>
          <p:cNvSpPr>
            <a:spLocks noChangeArrowheads="1"/>
          </p:cNvSpPr>
          <p:nvPr/>
        </p:nvSpPr>
        <p:spPr bwMode="auto">
          <a:xfrm>
            <a:off x="6553200" y="2819400"/>
            <a:ext cx="2438400" cy="304800"/>
          </a:xfrm>
          <a:prstGeom prst="roundRect">
            <a:avLst>
              <a:gd name="adj" fmla="val 16667"/>
            </a:avLst>
          </a:prstGeom>
          <a:solidFill>
            <a:srgbClr val="FF00FF"/>
          </a:solidFill>
          <a:ln w="9525">
            <a:solidFill>
              <a:schemeClr val="tx1"/>
            </a:solidFill>
            <a:round/>
            <a:headEnd/>
            <a:tailEnd/>
          </a:ln>
        </p:spPr>
        <p:txBody>
          <a:bodyPr anchor="ctr">
            <a:prstTxWarp prst="textNoShape">
              <a:avLst/>
            </a:prstTxWarp>
          </a:bodyPr>
          <a:lstStyle/>
          <a:p>
            <a:pPr algn="ctr" eaLnBrk="0" hangingPunct="0"/>
            <a:r>
              <a:rPr lang="en-US" altLang="ja-JP" sz="2400" b="1"/>
              <a:t>Calibration</a:t>
            </a:r>
            <a:endParaRPr lang="en-US" altLang="ja-JP" sz="2400"/>
          </a:p>
        </p:txBody>
      </p:sp>
      <p:pic>
        <p:nvPicPr>
          <p:cNvPr id="1043" name="Picture 36" descr="RAIN_WPAC2_0531_c"/>
          <p:cNvPicPr>
            <a:picLocks noChangeAspect="1" noChangeArrowheads="1"/>
          </p:cNvPicPr>
          <p:nvPr/>
        </p:nvPicPr>
        <p:blipFill>
          <a:blip r:embed="rId9"/>
          <a:srcRect/>
          <a:stretch>
            <a:fillRect/>
          </a:stretch>
        </p:blipFill>
        <p:spPr bwMode="auto">
          <a:xfrm>
            <a:off x="7086600" y="4724400"/>
            <a:ext cx="1430338" cy="1828800"/>
          </a:xfrm>
          <a:prstGeom prst="rect">
            <a:avLst/>
          </a:prstGeom>
          <a:noFill/>
          <a:ln w="9525">
            <a:noFill/>
            <a:miter lim="800000"/>
            <a:headEnd/>
            <a:tailEnd/>
          </a:ln>
        </p:spPr>
      </p:pic>
      <p:grpSp>
        <p:nvGrpSpPr>
          <p:cNvPr id="4" name="Group 37"/>
          <p:cNvGrpSpPr>
            <a:grpSpLocks/>
          </p:cNvGrpSpPr>
          <p:nvPr/>
        </p:nvGrpSpPr>
        <p:grpSpPr bwMode="auto">
          <a:xfrm>
            <a:off x="5638800" y="1752600"/>
            <a:ext cx="838200" cy="1752600"/>
            <a:chOff x="1776" y="912"/>
            <a:chExt cx="336" cy="576"/>
          </a:xfrm>
        </p:grpSpPr>
        <p:sp>
          <p:nvSpPr>
            <p:cNvPr id="1047" name="AutoShape 38"/>
            <p:cNvSpPr>
              <a:spLocks noChangeArrowheads="1"/>
            </p:cNvSpPr>
            <p:nvPr/>
          </p:nvSpPr>
          <p:spPr bwMode="auto">
            <a:xfrm>
              <a:off x="1776" y="912"/>
              <a:ext cx="336" cy="72"/>
            </a:xfrm>
            <a:prstGeom prst="rightArrow">
              <a:avLst>
                <a:gd name="adj1" fmla="val 50000"/>
                <a:gd name="adj2" fmla="val 116667"/>
              </a:avLst>
            </a:prstGeom>
            <a:solidFill>
              <a:schemeClr val="accent1"/>
            </a:solidFill>
            <a:ln w="9525">
              <a:solidFill>
                <a:schemeClr val="tx1"/>
              </a:solidFill>
              <a:miter lim="800000"/>
              <a:headEnd/>
              <a:tailEnd/>
            </a:ln>
          </p:spPr>
          <p:txBody>
            <a:bodyPr wrap="none" anchor="ctr">
              <a:prstTxWarp prst="textNoShape">
                <a:avLst/>
              </a:prstTxWarp>
            </a:bodyPr>
            <a:lstStyle/>
            <a:p>
              <a:endParaRPr lang="ja-JP" altLang="en-US"/>
            </a:p>
          </p:txBody>
        </p:sp>
        <p:sp>
          <p:nvSpPr>
            <p:cNvPr id="1048" name="AutoShape 39"/>
            <p:cNvSpPr>
              <a:spLocks noChangeArrowheads="1"/>
            </p:cNvSpPr>
            <p:nvPr/>
          </p:nvSpPr>
          <p:spPr bwMode="auto">
            <a:xfrm>
              <a:off x="1776" y="984"/>
              <a:ext cx="336" cy="72"/>
            </a:xfrm>
            <a:prstGeom prst="rightArrow">
              <a:avLst>
                <a:gd name="adj1" fmla="val 50000"/>
                <a:gd name="adj2" fmla="val 116667"/>
              </a:avLst>
            </a:prstGeom>
            <a:solidFill>
              <a:schemeClr val="accent1"/>
            </a:solidFill>
            <a:ln w="9525">
              <a:solidFill>
                <a:schemeClr val="tx1"/>
              </a:solidFill>
              <a:miter lim="800000"/>
              <a:headEnd/>
              <a:tailEnd/>
            </a:ln>
          </p:spPr>
          <p:txBody>
            <a:bodyPr wrap="none" anchor="ctr">
              <a:prstTxWarp prst="textNoShape">
                <a:avLst/>
              </a:prstTxWarp>
            </a:bodyPr>
            <a:lstStyle/>
            <a:p>
              <a:endParaRPr lang="ja-JP" altLang="en-US"/>
            </a:p>
          </p:txBody>
        </p:sp>
        <p:sp>
          <p:nvSpPr>
            <p:cNvPr id="1049" name="AutoShape 40"/>
            <p:cNvSpPr>
              <a:spLocks noChangeArrowheads="1"/>
            </p:cNvSpPr>
            <p:nvPr/>
          </p:nvSpPr>
          <p:spPr bwMode="auto">
            <a:xfrm>
              <a:off x="1776" y="1416"/>
              <a:ext cx="336" cy="72"/>
            </a:xfrm>
            <a:prstGeom prst="rightArrow">
              <a:avLst>
                <a:gd name="adj1" fmla="val 50000"/>
                <a:gd name="adj2" fmla="val 116667"/>
              </a:avLst>
            </a:prstGeom>
            <a:solidFill>
              <a:schemeClr val="accent1"/>
            </a:solidFill>
            <a:ln w="9525">
              <a:solidFill>
                <a:schemeClr val="tx1"/>
              </a:solidFill>
              <a:miter lim="800000"/>
              <a:headEnd/>
              <a:tailEnd/>
            </a:ln>
          </p:spPr>
          <p:txBody>
            <a:bodyPr wrap="none" anchor="ctr">
              <a:prstTxWarp prst="textNoShape">
                <a:avLst/>
              </a:prstTxWarp>
            </a:bodyPr>
            <a:lstStyle/>
            <a:p>
              <a:endParaRPr lang="ja-JP" altLang="en-US"/>
            </a:p>
          </p:txBody>
        </p:sp>
        <p:sp>
          <p:nvSpPr>
            <p:cNvPr id="1050" name="AutoShape 41"/>
            <p:cNvSpPr>
              <a:spLocks noChangeArrowheads="1"/>
            </p:cNvSpPr>
            <p:nvPr/>
          </p:nvSpPr>
          <p:spPr bwMode="auto">
            <a:xfrm>
              <a:off x="1776" y="1056"/>
              <a:ext cx="336" cy="72"/>
            </a:xfrm>
            <a:prstGeom prst="rightArrow">
              <a:avLst>
                <a:gd name="adj1" fmla="val 50000"/>
                <a:gd name="adj2" fmla="val 116667"/>
              </a:avLst>
            </a:prstGeom>
            <a:solidFill>
              <a:schemeClr val="accent1"/>
            </a:solidFill>
            <a:ln w="9525">
              <a:solidFill>
                <a:schemeClr val="tx1"/>
              </a:solidFill>
              <a:miter lim="800000"/>
              <a:headEnd/>
              <a:tailEnd/>
            </a:ln>
          </p:spPr>
          <p:txBody>
            <a:bodyPr wrap="none" anchor="ctr">
              <a:prstTxWarp prst="textNoShape">
                <a:avLst/>
              </a:prstTxWarp>
            </a:bodyPr>
            <a:lstStyle/>
            <a:p>
              <a:endParaRPr lang="ja-JP" altLang="en-US"/>
            </a:p>
          </p:txBody>
        </p:sp>
        <p:sp>
          <p:nvSpPr>
            <p:cNvPr id="1051" name="AutoShape 42"/>
            <p:cNvSpPr>
              <a:spLocks noChangeArrowheads="1"/>
            </p:cNvSpPr>
            <p:nvPr/>
          </p:nvSpPr>
          <p:spPr bwMode="auto">
            <a:xfrm>
              <a:off x="1776" y="1128"/>
              <a:ext cx="336" cy="72"/>
            </a:xfrm>
            <a:prstGeom prst="rightArrow">
              <a:avLst>
                <a:gd name="adj1" fmla="val 50000"/>
                <a:gd name="adj2" fmla="val 116667"/>
              </a:avLst>
            </a:prstGeom>
            <a:solidFill>
              <a:schemeClr val="accent1"/>
            </a:solidFill>
            <a:ln w="9525">
              <a:solidFill>
                <a:schemeClr val="tx1"/>
              </a:solidFill>
              <a:miter lim="800000"/>
              <a:headEnd/>
              <a:tailEnd/>
            </a:ln>
          </p:spPr>
          <p:txBody>
            <a:bodyPr wrap="none" anchor="ctr">
              <a:prstTxWarp prst="textNoShape">
                <a:avLst/>
              </a:prstTxWarp>
            </a:bodyPr>
            <a:lstStyle/>
            <a:p>
              <a:endParaRPr lang="ja-JP" altLang="en-US"/>
            </a:p>
          </p:txBody>
        </p:sp>
        <p:sp>
          <p:nvSpPr>
            <p:cNvPr id="1052" name="Oval 43"/>
            <p:cNvSpPr>
              <a:spLocks noChangeArrowheads="1"/>
            </p:cNvSpPr>
            <p:nvPr/>
          </p:nvSpPr>
          <p:spPr bwMode="auto">
            <a:xfrm>
              <a:off x="1872" y="1272"/>
              <a:ext cx="96" cy="72"/>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ja-JP" altLang="en-US"/>
            </a:p>
          </p:txBody>
        </p:sp>
        <p:sp>
          <p:nvSpPr>
            <p:cNvPr id="1053" name="Oval 44"/>
            <p:cNvSpPr>
              <a:spLocks noChangeArrowheads="1"/>
            </p:cNvSpPr>
            <p:nvPr/>
          </p:nvSpPr>
          <p:spPr bwMode="auto">
            <a:xfrm>
              <a:off x="1872" y="1344"/>
              <a:ext cx="96" cy="72"/>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ja-JP" altLang="en-US"/>
            </a:p>
          </p:txBody>
        </p:sp>
        <p:sp>
          <p:nvSpPr>
            <p:cNvPr id="1054" name="Oval 45"/>
            <p:cNvSpPr>
              <a:spLocks noChangeArrowheads="1"/>
            </p:cNvSpPr>
            <p:nvPr/>
          </p:nvSpPr>
          <p:spPr bwMode="auto">
            <a:xfrm>
              <a:off x="1872" y="1200"/>
              <a:ext cx="96" cy="72"/>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ja-JP" altLang="en-US"/>
            </a:p>
          </p:txBody>
        </p:sp>
      </p:grpSp>
      <p:sp>
        <p:nvSpPr>
          <p:cNvPr id="1045" name="AutoShape 47"/>
          <p:cNvSpPr>
            <a:spLocks noChangeArrowheads="1"/>
          </p:cNvSpPr>
          <p:nvPr/>
        </p:nvSpPr>
        <p:spPr bwMode="auto">
          <a:xfrm>
            <a:off x="6553200" y="3276600"/>
            <a:ext cx="2438400" cy="304800"/>
          </a:xfrm>
          <a:prstGeom prst="roundRect">
            <a:avLst>
              <a:gd name="adj" fmla="val 16667"/>
            </a:avLst>
          </a:prstGeom>
          <a:solidFill>
            <a:srgbClr val="FF00FF"/>
          </a:solidFill>
          <a:ln w="9525">
            <a:solidFill>
              <a:schemeClr val="tx1"/>
            </a:solidFill>
            <a:round/>
            <a:headEnd/>
            <a:tailEnd/>
          </a:ln>
        </p:spPr>
        <p:txBody>
          <a:bodyPr anchor="ctr">
            <a:prstTxWarp prst="textNoShape">
              <a:avLst/>
            </a:prstTxWarp>
          </a:bodyPr>
          <a:lstStyle/>
          <a:p>
            <a:pPr algn="ctr" eaLnBrk="0" hangingPunct="0"/>
            <a:r>
              <a:rPr lang="en-US" altLang="ja-JP" sz="2400" b="1"/>
              <a:t>Verification</a:t>
            </a:r>
            <a:endParaRPr lang="en-US" altLang="ja-JP" sz="2400"/>
          </a:p>
        </p:txBody>
      </p:sp>
      <p:sp>
        <p:nvSpPr>
          <p:cNvPr id="1046" name="AutoShape 51"/>
          <p:cNvSpPr>
            <a:spLocks noChangeArrowheads="1"/>
          </p:cNvSpPr>
          <p:nvPr/>
        </p:nvSpPr>
        <p:spPr bwMode="auto">
          <a:xfrm>
            <a:off x="2781300" y="3657600"/>
            <a:ext cx="3644900" cy="533400"/>
          </a:xfrm>
          <a:prstGeom prst="roundRect">
            <a:avLst>
              <a:gd name="adj" fmla="val 16667"/>
            </a:avLst>
          </a:prstGeom>
          <a:solidFill>
            <a:srgbClr val="FFFF00"/>
          </a:solidFill>
          <a:ln w="9525">
            <a:solidFill>
              <a:schemeClr val="tx1"/>
            </a:solidFill>
            <a:round/>
            <a:headEnd/>
            <a:tailEnd/>
          </a:ln>
        </p:spPr>
        <p:txBody>
          <a:bodyPr anchor="ctr">
            <a:prstTxWarp prst="textNoShape">
              <a:avLst/>
            </a:prstTxWarp>
          </a:bodyPr>
          <a:lstStyle/>
          <a:p>
            <a:pPr eaLnBrk="0" hangingPunct="0"/>
            <a:r>
              <a:rPr lang="en-US" altLang="ja-JP" sz="2400" b="1">
                <a:solidFill>
                  <a:srgbClr val="FF3300"/>
                </a:solidFill>
              </a:rPr>
              <a:t>SST: Boundary condition</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552195" y="1946609"/>
            <a:ext cx="8591805" cy="4985980"/>
          </a:xfrm>
          <a:prstGeom prst="rect">
            <a:avLst/>
          </a:prstGeom>
          <a:noFill/>
        </p:spPr>
        <p:txBody>
          <a:bodyPr wrap="square" rtlCol="0">
            <a:spAutoFit/>
          </a:bodyPr>
          <a:lstStyle/>
          <a:p>
            <a:pPr>
              <a:buFont typeface="Arial"/>
              <a:buChar char="•"/>
            </a:pPr>
            <a:r>
              <a:rPr lang="en-US" sz="2400" dirty="0" smtClean="0"/>
              <a:t>NCEP climate </a:t>
            </a:r>
            <a:r>
              <a:rPr lang="en-US" sz="2400" dirty="0" smtClean="0"/>
              <a:t>forecast system in </a:t>
            </a:r>
            <a:r>
              <a:rPr lang="en-US" sz="2400" dirty="0" smtClean="0"/>
              <a:t>operation </a:t>
            </a:r>
            <a:r>
              <a:rPr lang="en-US" sz="2400" dirty="0" smtClean="0"/>
              <a:t>produces </a:t>
            </a:r>
            <a:r>
              <a:rPr lang="en-US" sz="2400" dirty="0" smtClean="0"/>
              <a:t>monthly means </a:t>
            </a:r>
            <a:r>
              <a:rPr lang="en-US" sz="2400" dirty="0" smtClean="0"/>
              <a:t>for periods </a:t>
            </a:r>
            <a:r>
              <a:rPr lang="en-US" sz="2400" dirty="0" smtClean="0"/>
              <a:t>longer than 15d  </a:t>
            </a:r>
            <a:r>
              <a:rPr lang="en-US" sz="2400" dirty="0" smtClean="0"/>
              <a:t>and a development system that produces forecasts every </a:t>
            </a:r>
            <a:r>
              <a:rPr lang="en-US" sz="2400" dirty="0" smtClean="0"/>
              <a:t>6h </a:t>
            </a:r>
            <a:r>
              <a:rPr lang="en-US" sz="2400" dirty="0" smtClean="0"/>
              <a:t>out to 45 </a:t>
            </a:r>
            <a:r>
              <a:rPr lang="en-US" sz="2400" dirty="0" err="1" smtClean="0"/>
              <a:t>d</a:t>
            </a:r>
            <a:r>
              <a:rPr lang="en-US" sz="2400" dirty="0" smtClean="0"/>
              <a:t>. The </a:t>
            </a:r>
            <a:r>
              <a:rPr lang="en-US" sz="2400" dirty="0" smtClean="0"/>
              <a:t>latter will be operational in early 2011; the test historical dataset is very inclusive and </a:t>
            </a:r>
            <a:r>
              <a:rPr lang="en-US" sz="2400" dirty="0" smtClean="0"/>
              <a:t>should be </a:t>
            </a:r>
            <a:r>
              <a:rPr lang="en-US" sz="2400" dirty="0" smtClean="0"/>
              <a:t>available next year from </a:t>
            </a:r>
            <a:r>
              <a:rPr lang="en-US" sz="2400" dirty="0" smtClean="0"/>
              <a:t>NCDC;</a:t>
            </a:r>
          </a:p>
          <a:p>
            <a:pPr>
              <a:buFont typeface="Arial"/>
              <a:buChar char="•"/>
            </a:pPr>
            <a:endParaRPr lang="en-US" sz="2400" dirty="0" smtClean="0"/>
          </a:p>
          <a:p>
            <a:pPr>
              <a:buFont typeface="Arial"/>
              <a:buChar char="•"/>
            </a:pPr>
            <a:r>
              <a:rPr lang="en-US" sz="2400" dirty="0" smtClean="0"/>
              <a:t>NCEP  </a:t>
            </a:r>
            <a:r>
              <a:rPr lang="en-US" sz="2400" dirty="0" smtClean="0"/>
              <a:t>considering a fully coupled system to replace</a:t>
            </a:r>
            <a:r>
              <a:rPr lang="en-US" sz="2400" dirty="0" smtClean="0"/>
              <a:t>  </a:t>
            </a:r>
            <a:r>
              <a:rPr lang="en-US" sz="2400" dirty="0" smtClean="0"/>
              <a:t>GFS (1-</a:t>
            </a:r>
            <a:r>
              <a:rPr lang="en-US" sz="2400" dirty="0" smtClean="0"/>
              <a:t>14d)  but </a:t>
            </a:r>
            <a:r>
              <a:rPr lang="en-US" sz="2400" dirty="0" smtClean="0"/>
              <a:t>don't have </a:t>
            </a:r>
            <a:r>
              <a:rPr lang="en-US" sz="2400" dirty="0" smtClean="0"/>
              <a:t>the computing </a:t>
            </a:r>
            <a:r>
              <a:rPr lang="en-US" sz="2400" dirty="0" smtClean="0"/>
              <a:t>resources to test it at this </a:t>
            </a:r>
            <a:r>
              <a:rPr lang="en-US" sz="2400" dirty="0" smtClean="0"/>
              <a:t>time;</a:t>
            </a:r>
          </a:p>
          <a:p>
            <a:pPr>
              <a:buFont typeface="Arial"/>
              <a:buChar char="•"/>
            </a:pPr>
            <a:endParaRPr lang="en-US" sz="2400" dirty="0" smtClean="0"/>
          </a:p>
          <a:p>
            <a:pPr>
              <a:buFont typeface="Arial"/>
              <a:buChar char="•"/>
            </a:pPr>
            <a:r>
              <a:rPr lang="en-US" sz="2400" dirty="0" smtClean="0"/>
              <a:t>Evaluation Metrics:  time evolution of </a:t>
            </a:r>
            <a:r>
              <a:rPr lang="en-US" sz="2400" dirty="0" err="1" smtClean="0"/>
              <a:t>teleconnecion</a:t>
            </a:r>
            <a:r>
              <a:rPr lang="en-US" sz="2400" dirty="0" smtClean="0"/>
              <a:t> patterns and MJO;</a:t>
            </a:r>
          </a:p>
          <a:p>
            <a:pPr>
              <a:buFont typeface="Arial"/>
              <a:buChar char="•"/>
            </a:pPr>
            <a:endParaRPr lang="en-US" dirty="0" smtClean="0"/>
          </a:p>
          <a:p>
            <a:endParaRPr lang="en-US" dirty="0" smtClean="0"/>
          </a:p>
          <a:p>
            <a:endParaRPr lang="en-US" dirty="0"/>
          </a:p>
        </p:txBody>
      </p:sp>
      <p:sp>
        <p:nvSpPr>
          <p:cNvPr id="3" name="TextBox 2"/>
          <p:cNvSpPr txBox="1"/>
          <p:nvPr/>
        </p:nvSpPr>
        <p:spPr>
          <a:xfrm>
            <a:off x="1408096" y="1154491"/>
            <a:ext cx="6087947" cy="584776"/>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3200" dirty="0" smtClean="0"/>
              <a:t>NCEP – status of &gt; 15 day forecasts</a:t>
            </a:r>
            <a:endParaRPr lang="en-US" sz="3200" dirty="0"/>
          </a:p>
        </p:txBody>
      </p:sp>
      <p:pic>
        <p:nvPicPr>
          <p:cNvPr id="4" name="Picture 3" descr="Picture 10.png"/>
          <p:cNvPicPr>
            <a:picLocks noChangeAspect="1"/>
          </p:cNvPicPr>
          <p:nvPr/>
        </p:nvPicPr>
        <p:blipFill>
          <a:blip r:embed="rId2"/>
          <a:stretch>
            <a:fillRect/>
          </a:stretch>
        </p:blipFill>
        <p:spPr>
          <a:xfrm>
            <a:off x="1932682" y="207920"/>
            <a:ext cx="3987301" cy="761905"/>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CPC - Climate Weather Linkage_ Teleconnections.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0" y="0"/>
            <a:ext cx="4845509" cy="11472567"/>
          </a:xfrm>
          <a:prstGeom prst="rect">
            <a:avLst/>
          </a:prstGeom>
        </p:spPr>
      </p:pic>
      <p:pic>
        <p:nvPicPr>
          <p:cNvPr id="3" name="Picture 2" descr="pna.sprd2.gif"/>
          <p:cNvPicPr>
            <a:picLocks noChangeAspect="1"/>
          </p:cNvPicPr>
          <p:nvPr/>
        </p:nvPicPr>
        <p:blipFill>
          <a:blip r:embed="rId4"/>
          <a:stretch>
            <a:fillRect/>
          </a:stretch>
        </p:blipFill>
        <p:spPr>
          <a:xfrm>
            <a:off x="5121606" y="0"/>
            <a:ext cx="4022393" cy="6858000"/>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CPC - Climate Weather Linkage_ Madden - Julian Oscillation.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0" y="0"/>
            <a:ext cx="4458973" cy="6858000"/>
          </a:xfrm>
          <a:prstGeom prst="rect">
            <a:avLst/>
          </a:prstGeom>
        </p:spPr>
      </p:pic>
      <p:pic>
        <p:nvPicPr>
          <p:cNvPr id="3" name="Picture 2" descr="NCPE_phase_21m_small.gif"/>
          <p:cNvPicPr>
            <a:picLocks noChangeAspect="1"/>
          </p:cNvPicPr>
          <p:nvPr/>
        </p:nvPicPr>
        <p:blipFill>
          <a:blip r:embed="rId4"/>
          <a:stretch>
            <a:fillRect/>
          </a:stretch>
        </p:blipFill>
        <p:spPr>
          <a:xfrm>
            <a:off x="4458974" y="0"/>
            <a:ext cx="4685026" cy="6858000"/>
          </a:xfrm>
          <a:prstGeom prst="rect">
            <a:avLst/>
          </a:prstGeom>
        </p:spPr>
      </p:pic>
      <p:pic>
        <p:nvPicPr>
          <p:cNvPr id="4" name="Picture 3" descr="montage_small.png"/>
          <p:cNvPicPr>
            <a:picLocks noChangeAspect="1"/>
          </p:cNvPicPr>
          <p:nvPr/>
        </p:nvPicPr>
        <p:blipFill>
          <a:blip r:embed="rId5"/>
          <a:stretch>
            <a:fillRect/>
          </a:stretch>
        </p:blipFill>
        <p:spPr>
          <a:xfrm>
            <a:off x="911121" y="5512024"/>
            <a:ext cx="2816193" cy="1345976"/>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667000" y="3241675"/>
            <a:ext cx="6477000" cy="576263"/>
          </a:xfrm>
        </p:spPr>
        <p:txBody>
          <a:bodyPr>
            <a:normAutofit fontScale="90000"/>
          </a:bodyPr>
          <a:lstStyle/>
          <a:p>
            <a:r>
              <a:rPr lang="pt-BR"/>
              <a:t>CPTEC status progress report: activities on extended and long-range forecasting</a:t>
            </a:r>
          </a:p>
        </p:txBody>
      </p:sp>
      <p:sp>
        <p:nvSpPr>
          <p:cNvPr id="2052" name="Text Box 4"/>
          <p:cNvSpPr txBox="1">
            <a:spLocks noChangeArrowheads="1"/>
          </p:cNvSpPr>
          <p:nvPr/>
        </p:nvSpPr>
        <p:spPr bwMode="auto">
          <a:xfrm>
            <a:off x="3738508" y="4610011"/>
            <a:ext cx="3825987" cy="1200328"/>
          </a:xfrm>
          <a:prstGeom prst="rect">
            <a:avLst/>
          </a:prstGeom>
          <a:noFill/>
          <a:ln w="9525">
            <a:noFill/>
            <a:miter lim="800000"/>
            <a:headEnd/>
            <a:tailEnd/>
          </a:ln>
          <a:effectLst/>
        </p:spPr>
        <p:txBody>
          <a:bodyPr wrap="none">
            <a:prstTxWarp prst="textNoShape">
              <a:avLst/>
            </a:prstTxWarp>
            <a:spAutoFit/>
          </a:bodyPr>
          <a:lstStyle/>
          <a:p>
            <a:pPr algn="ctr"/>
            <a:r>
              <a:rPr lang="pt-BR" sz="2400" dirty="0"/>
              <a:t>Caio </a:t>
            </a:r>
            <a:r>
              <a:rPr lang="pt-BR" sz="2400" dirty="0" smtClean="0"/>
              <a:t>Coelho </a:t>
            </a:r>
            <a:r>
              <a:rPr lang="pt-BR" sz="2400" dirty="0" err="1" smtClean="0"/>
              <a:t>and</a:t>
            </a:r>
            <a:r>
              <a:rPr lang="pt-BR" sz="2400" dirty="0" smtClean="0"/>
              <a:t> Paulo Nobre</a:t>
            </a:r>
          </a:p>
          <a:p>
            <a:pPr algn="ctr"/>
            <a:r>
              <a:rPr lang="pt-BR" sz="2400" dirty="0">
                <a:hlinkClick r:id="rId2"/>
              </a:rPr>
              <a:t>caio.coelho@cptec.inpe.</a:t>
            </a:r>
            <a:r>
              <a:rPr lang="pt-BR" sz="2400" dirty="0" smtClean="0">
                <a:hlinkClick r:id="rId2"/>
              </a:rPr>
              <a:t>br</a:t>
            </a:r>
            <a:endParaRPr lang="pt-BR" sz="2400" dirty="0" smtClean="0"/>
          </a:p>
          <a:p>
            <a:pPr algn="ctr"/>
            <a:r>
              <a:rPr lang="pt-BR" sz="2400" smtClean="0">
                <a:hlinkClick r:id="rId2"/>
              </a:rPr>
              <a:t>Paulo.nobre@</a:t>
            </a:r>
            <a:r>
              <a:rPr lang="pt-BR" sz="2400" dirty="0" smtClean="0">
                <a:hlinkClick r:id="rId2"/>
              </a:rPr>
              <a:t>cptec.inpe.br</a:t>
            </a:r>
            <a:endParaRPr lang="pt-BR" sz="2400" dirty="0">
              <a:hlinkClick r:id="rId2"/>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0" y="0"/>
            <a:ext cx="9143999" cy="686341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2800" b="1" i="1" dirty="0" smtClean="0">
                <a:solidFill>
                  <a:schemeClr val="tx2"/>
                </a:solidFill>
              </a:rPr>
              <a:t>The key objectives of </a:t>
            </a:r>
            <a:r>
              <a:rPr lang="en-US" sz="2800" b="1" i="1" dirty="0" smtClean="0">
                <a:solidFill>
                  <a:schemeClr val="tx2"/>
                </a:solidFill>
              </a:rPr>
              <a:t>TIGGE</a:t>
            </a:r>
          </a:p>
          <a:p>
            <a:endParaRPr lang="en-US" b="1" dirty="0" smtClean="0"/>
          </a:p>
          <a:p>
            <a:endParaRPr lang="en-US" b="1" dirty="0" smtClean="0"/>
          </a:p>
          <a:p>
            <a:r>
              <a:rPr lang="en-US" i="1" dirty="0" smtClean="0"/>
              <a:t>* </a:t>
            </a:r>
            <a:r>
              <a:rPr lang="en-US" sz="2000" i="1" dirty="0" smtClean="0"/>
              <a:t>An </a:t>
            </a:r>
            <a:r>
              <a:rPr lang="en-US" sz="2000" i="1" dirty="0" smtClean="0"/>
              <a:t>enhanced collaboration on development of ensemble prediction, internationally </a:t>
            </a:r>
            <a:r>
              <a:rPr lang="en-US" sz="2000" i="1" dirty="0" smtClean="0"/>
              <a:t>and between </a:t>
            </a:r>
            <a:r>
              <a:rPr lang="en-US" sz="2000" i="1" dirty="0" smtClean="0"/>
              <a:t>operational </a:t>
            </a:r>
            <a:r>
              <a:rPr lang="en-US" sz="2000" i="1" dirty="0" smtClean="0"/>
              <a:t>centers </a:t>
            </a:r>
            <a:r>
              <a:rPr lang="en-US" sz="2000" i="1" dirty="0" smtClean="0"/>
              <a:t>and universities</a:t>
            </a:r>
            <a:r>
              <a:rPr lang="en-US" sz="2000" i="1" dirty="0" smtClean="0"/>
              <a:t>,</a:t>
            </a:r>
          </a:p>
          <a:p>
            <a:endParaRPr lang="en-US" sz="2000" dirty="0" smtClean="0"/>
          </a:p>
          <a:p>
            <a:r>
              <a:rPr lang="en-US" sz="2000" i="1" dirty="0" smtClean="0"/>
              <a:t>* New methods of combining ensembles from different sources and of correcting </a:t>
            </a:r>
            <a:r>
              <a:rPr lang="en-US" sz="2000" i="1" dirty="0" smtClean="0"/>
              <a:t>for systematic </a:t>
            </a:r>
            <a:r>
              <a:rPr lang="en-US" sz="2000" i="1" dirty="0" smtClean="0"/>
              <a:t>errors (biases, spread over-/under-estimation),</a:t>
            </a:r>
            <a:endParaRPr lang="en-US" sz="2000" i="1" dirty="0" smtClean="0"/>
          </a:p>
          <a:p>
            <a:endParaRPr lang="en-US" sz="2000" i="1" dirty="0" smtClean="0"/>
          </a:p>
          <a:p>
            <a:r>
              <a:rPr lang="en-US" sz="2000" i="1" dirty="0" smtClean="0"/>
              <a:t>* </a:t>
            </a:r>
            <a:r>
              <a:rPr lang="en-US" sz="2000" i="1" dirty="0" smtClean="0"/>
              <a:t>A deeper understanding of the contribution of observation, initial and </a:t>
            </a:r>
            <a:r>
              <a:rPr lang="en-US" sz="2000" i="1" dirty="0" smtClean="0"/>
              <a:t>model uncertainties </a:t>
            </a:r>
            <a:r>
              <a:rPr lang="en-US" sz="2000" i="1" dirty="0" smtClean="0"/>
              <a:t>to forecast error,</a:t>
            </a:r>
            <a:endParaRPr lang="en-US" sz="2000" i="1" dirty="0" smtClean="0"/>
          </a:p>
          <a:p>
            <a:endParaRPr lang="en-US" sz="2000" i="1" dirty="0" smtClean="0"/>
          </a:p>
          <a:p>
            <a:r>
              <a:rPr lang="en-US" sz="2000" i="1" dirty="0" smtClean="0"/>
              <a:t>* </a:t>
            </a:r>
            <a:r>
              <a:rPr lang="en-US" sz="2000" i="1" dirty="0" smtClean="0"/>
              <a:t>A deeper understanding of the feasibility of interactive ensemble system </a:t>
            </a:r>
            <a:r>
              <a:rPr lang="en-US" sz="2000" i="1" dirty="0" smtClean="0"/>
              <a:t>responding dynamically </a:t>
            </a:r>
            <a:r>
              <a:rPr lang="en-US" sz="2000" i="1" dirty="0" smtClean="0"/>
              <a:t>to changing uncertainty (including use for adaptive observing, </a:t>
            </a:r>
            <a:r>
              <a:rPr lang="en-US" sz="2000" i="1" dirty="0" smtClean="0"/>
              <a:t>variable ensemble </a:t>
            </a:r>
            <a:r>
              <a:rPr lang="en-US" sz="2000" i="1" dirty="0" smtClean="0"/>
              <a:t>size, on-demand regional ensembles) and exploiting new technology for </a:t>
            </a:r>
            <a:r>
              <a:rPr lang="en-US" sz="2000" i="1" dirty="0" smtClean="0"/>
              <a:t>grid computing </a:t>
            </a:r>
            <a:r>
              <a:rPr lang="en-US" sz="2000" i="1" dirty="0" smtClean="0"/>
              <a:t>and high-speed data transfer,</a:t>
            </a:r>
            <a:endParaRPr lang="en-US" sz="2000" i="1" dirty="0" smtClean="0"/>
          </a:p>
          <a:p>
            <a:endParaRPr lang="en-US" sz="2000" i="1" dirty="0" smtClean="0"/>
          </a:p>
          <a:p>
            <a:r>
              <a:rPr lang="en-US" sz="2000" i="1" dirty="0" smtClean="0"/>
              <a:t>* Test </a:t>
            </a:r>
            <a:r>
              <a:rPr lang="en-US" sz="2000" i="1" dirty="0" smtClean="0"/>
              <a:t>concepts of a TIGGE Prediction Centre to produce ensemble-based predictions </a:t>
            </a:r>
            <a:r>
              <a:rPr lang="en-US" sz="2000" i="1" dirty="0" smtClean="0"/>
              <a:t>of high</a:t>
            </a:r>
            <a:r>
              <a:rPr lang="en-US" sz="2000" i="1" dirty="0" smtClean="0"/>
              <a:t>-impact weather, wherever it occurs, on all predictable time ranges,</a:t>
            </a:r>
            <a:endParaRPr lang="en-US" sz="2000" i="1" dirty="0" smtClean="0"/>
          </a:p>
          <a:p>
            <a:endParaRPr lang="en-US" sz="2000" i="1" dirty="0" smtClean="0"/>
          </a:p>
          <a:p>
            <a:pPr>
              <a:buFontTx/>
              <a:buChar char="•"/>
            </a:pPr>
            <a:r>
              <a:rPr lang="en-US" sz="2000" i="1" dirty="0" smtClean="0"/>
              <a:t>The </a:t>
            </a:r>
            <a:r>
              <a:rPr lang="en-US" sz="2000" i="1" dirty="0" smtClean="0"/>
              <a:t>development of a prototype future Global Interactive Forecasting System</a:t>
            </a:r>
            <a:r>
              <a:rPr lang="en-US" sz="2000" i="1" dirty="0" smtClean="0"/>
              <a:t>.</a:t>
            </a:r>
          </a:p>
          <a:p>
            <a:endParaRPr lang="en-US" sz="2000" i="1" dirty="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3" name="Rectangle 1"/>
          <p:cNvSpPr>
            <a:spLocks noGrp="1" noChangeArrowheads="1"/>
          </p:cNvSpPr>
          <p:nvPr>
            <p:ph type="title"/>
          </p:nvPr>
        </p:nvSpPr>
        <p:spPr>
          <a:xfrm>
            <a:off x="457200" y="128588"/>
            <a:ext cx="8435975" cy="1435100"/>
          </a:xfrm>
        </p:spPr>
        <p:style>
          <a:lnRef idx="1">
            <a:schemeClr val="accent2"/>
          </a:lnRef>
          <a:fillRef idx="2">
            <a:schemeClr val="accent2"/>
          </a:fillRef>
          <a:effectRef idx="1">
            <a:schemeClr val="accent2"/>
          </a:effectRef>
          <a:fontRef idx="minor">
            <a:schemeClr val="dk1"/>
          </a:fontRef>
        </p:style>
        <p:txBody>
          <a:bodyPr/>
          <a:lstStyle/>
          <a:p>
            <a:pPr eaLnBrk="1" hangingPunct="1">
              <a:lnSpc>
                <a:spcPct val="100000"/>
              </a:lnSpc>
              <a:buClr>
                <a:srgbClr val="0000FF"/>
              </a:buClr>
              <a:buFont typeface="Comic Sans MS"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200" dirty="0" smtClean="0">
                <a:latin typeface="Comic Sans MS" charset="0"/>
              </a:rPr>
              <a:t>CPTEC seasonal </a:t>
            </a:r>
            <a:r>
              <a:rPr lang="en-US" sz="3200" dirty="0">
                <a:latin typeface="Comic Sans MS" charset="0"/>
              </a:rPr>
              <a:t>prediction operational runs</a:t>
            </a:r>
            <a:r>
              <a:rPr lang="en-US" sz="3200" dirty="0"/>
              <a:t> </a:t>
            </a:r>
          </a:p>
        </p:txBody>
      </p:sp>
      <p:sp>
        <p:nvSpPr>
          <p:cNvPr id="5122" name="Rectangle 2"/>
          <p:cNvSpPr>
            <a:spLocks noGrp="1" noChangeArrowheads="1"/>
          </p:cNvSpPr>
          <p:nvPr>
            <p:ph type="body" idx="1"/>
          </p:nvPr>
        </p:nvSpPr>
        <p:spPr>
          <a:xfrm>
            <a:off x="457200" y="1600200"/>
            <a:ext cx="8229600" cy="4805363"/>
          </a:xfrm>
        </p:spPr>
        <p:txBody>
          <a:bodyPr>
            <a:normAutofit lnSpcReduction="10000"/>
          </a:bodyPr>
          <a:lstStyle/>
          <a:p>
            <a:pPr marL="339725" indent="-339725" eaLnBrk="1" hangingPunct="1">
              <a:lnSpc>
                <a:spcPct val="80000"/>
              </a:lnSpc>
              <a:spcBef>
                <a:spcPts val="400"/>
              </a:spcBef>
              <a:buClr>
                <a:srgbClr val="0000FF"/>
              </a:buClr>
              <a:buFont typeface="Arial" pitchFamily="-107"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1800" b="1">
                <a:solidFill>
                  <a:srgbClr val="FFFF00"/>
                </a:solidFill>
                <a:effectLst>
                  <a:outerShdw blurRad="38100" dist="38100" dir="2700000" algn="tl">
                    <a:srgbClr val="000000"/>
                  </a:outerShdw>
                </a:effectLst>
              </a:rPr>
              <a:t>Global Atmospheric GCM</a:t>
            </a:r>
          </a:p>
          <a:p>
            <a:pPr lvl="1" eaLnBrk="1" hangingPunct="1">
              <a:lnSpc>
                <a:spcPct val="80000"/>
              </a:lnSpc>
              <a:spcBef>
                <a:spcPts val="350"/>
              </a:spcBef>
              <a:buFont typeface="Arial" pitchFamily="-107"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1800"/>
              <a:t>KUO, RAS, GRELL, DERF</a:t>
            </a:r>
          </a:p>
          <a:p>
            <a:pPr lvl="1" eaLnBrk="1" hangingPunct="1">
              <a:lnSpc>
                <a:spcPct val="80000"/>
              </a:lnSpc>
              <a:spcBef>
                <a:spcPts val="350"/>
              </a:spcBef>
              <a:buFont typeface="Arial" pitchFamily="-107"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1800"/>
              <a:t>SST: NCEP CFS &amp; CPTEC CCA FCST, prescribed SSTA</a:t>
            </a:r>
          </a:p>
          <a:p>
            <a:pPr lvl="1" eaLnBrk="1" hangingPunct="1">
              <a:lnSpc>
                <a:spcPct val="80000"/>
              </a:lnSpc>
              <a:spcBef>
                <a:spcPts val="350"/>
              </a:spcBef>
              <a:buFont typeface="Arial" pitchFamily="-107"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1800"/>
              <a:t>120 Members per month</a:t>
            </a:r>
          </a:p>
          <a:p>
            <a:pPr lvl="1" eaLnBrk="1" hangingPunct="1">
              <a:lnSpc>
                <a:spcPct val="80000"/>
              </a:lnSpc>
              <a:spcBef>
                <a:spcPts val="350"/>
              </a:spcBef>
              <a:buFont typeface="Arial" pitchFamily="-107"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1800"/>
              <a:t>4 months forecast</a:t>
            </a:r>
          </a:p>
          <a:p>
            <a:pPr marL="339725" indent="-339725" eaLnBrk="1" hangingPunct="1">
              <a:lnSpc>
                <a:spcPct val="80000"/>
              </a:lnSpc>
              <a:spcBef>
                <a:spcPts val="400"/>
              </a:spcBef>
              <a:buClr>
                <a:srgbClr val="0000FF"/>
              </a:buClr>
              <a:buFont typeface="Arial" pitchFamily="-107"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1800" b="1">
                <a:solidFill>
                  <a:srgbClr val="FFFF00"/>
                </a:solidFill>
                <a:effectLst>
                  <a:outerShdw blurRad="38100" dist="38100" dir="2700000" algn="tl">
                    <a:srgbClr val="000000"/>
                  </a:outerShdw>
                </a:effectLst>
              </a:rPr>
              <a:t>Global Coupled Ocean-Atmosphere GCM</a:t>
            </a:r>
          </a:p>
          <a:p>
            <a:pPr lvl="1" eaLnBrk="1" hangingPunct="1">
              <a:lnSpc>
                <a:spcPct val="80000"/>
              </a:lnSpc>
              <a:spcBef>
                <a:spcPts val="350"/>
              </a:spcBef>
              <a:buFont typeface="Arial" pitchFamily="-107"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1800"/>
              <a:t>T062L28, RAS  </a:t>
            </a:r>
            <a:r>
              <a:rPr lang="en-US" sz="1800" b="1"/>
              <a:t>atmos</a:t>
            </a:r>
            <a:r>
              <a:rPr lang="en-US" sz="1800"/>
              <a:t>, ¼ degree, L20, 40S-40N  </a:t>
            </a:r>
            <a:r>
              <a:rPr lang="en-US" sz="1800" b="1"/>
              <a:t>ocean</a:t>
            </a:r>
          </a:p>
          <a:p>
            <a:pPr lvl="1" eaLnBrk="1" hangingPunct="1">
              <a:lnSpc>
                <a:spcPct val="80000"/>
              </a:lnSpc>
              <a:spcBef>
                <a:spcPts val="350"/>
              </a:spcBef>
              <a:buFont typeface="Arial" pitchFamily="-107"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1800"/>
              <a:t>10 Members per month</a:t>
            </a:r>
          </a:p>
          <a:p>
            <a:pPr lvl="1" eaLnBrk="1" hangingPunct="1">
              <a:lnSpc>
                <a:spcPct val="80000"/>
              </a:lnSpc>
              <a:spcBef>
                <a:spcPts val="350"/>
              </a:spcBef>
              <a:buFont typeface="Arial" pitchFamily="-107"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1800"/>
              <a:t>7 months forecast</a:t>
            </a:r>
          </a:p>
          <a:p>
            <a:pPr marL="339725" indent="-339725" eaLnBrk="1" hangingPunct="1">
              <a:lnSpc>
                <a:spcPct val="80000"/>
              </a:lnSpc>
              <a:spcBef>
                <a:spcPts val="400"/>
              </a:spcBef>
              <a:buClr>
                <a:srgbClr val="0000FF"/>
              </a:buClr>
              <a:buFont typeface="Arial" pitchFamily="-107"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1800" b="1">
                <a:solidFill>
                  <a:srgbClr val="FFFF00"/>
                </a:solidFill>
                <a:effectLst>
                  <a:outerShdw blurRad="38100" dist="38100" dir="2700000" algn="tl">
                    <a:srgbClr val="000000"/>
                  </a:outerShdw>
                </a:effectLst>
              </a:rPr>
              <a:t>Regional Atmospheric Eta Model</a:t>
            </a:r>
          </a:p>
          <a:p>
            <a:pPr lvl="1" eaLnBrk="1" hangingPunct="1">
              <a:lnSpc>
                <a:spcPct val="80000"/>
              </a:lnSpc>
              <a:spcBef>
                <a:spcPts val="350"/>
              </a:spcBef>
              <a:buFont typeface="Arial" pitchFamily="-107"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1800"/>
              <a:t>40 Km grid L38 over South America</a:t>
            </a:r>
          </a:p>
          <a:p>
            <a:pPr lvl="1" eaLnBrk="1" hangingPunct="1">
              <a:lnSpc>
                <a:spcPct val="80000"/>
              </a:lnSpc>
              <a:spcBef>
                <a:spcPts val="350"/>
              </a:spcBef>
              <a:buFont typeface="Arial" pitchFamily="-107"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1800"/>
              <a:t>AGCM T062L28, Kuo, LBC</a:t>
            </a:r>
          </a:p>
          <a:p>
            <a:pPr lvl="1" eaLnBrk="1" hangingPunct="1">
              <a:lnSpc>
                <a:spcPct val="80000"/>
              </a:lnSpc>
              <a:spcBef>
                <a:spcPts val="350"/>
              </a:spcBef>
              <a:buFont typeface="Arial" pitchFamily="-107"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1800"/>
              <a:t>5 members per month</a:t>
            </a:r>
          </a:p>
          <a:p>
            <a:pPr lvl="1" eaLnBrk="1" hangingPunct="1">
              <a:lnSpc>
                <a:spcPct val="80000"/>
              </a:lnSpc>
              <a:spcBef>
                <a:spcPts val="350"/>
              </a:spcBef>
              <a:buFont typeface="Arial" pitchFamily="-107"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1800"/>
              <a:t>4 months forecast</a:t>
            </a:r>
          </a:p>
          <a:p>
            <a:pPr marL="339725" indent="-339725" eaLnBrk="1" hangingPunct="1">
              <a:lnSpc>
                <a:spcPct val="80000"/>
              </a:lnSpc>
              <a:spcBef>
                <a:spcPts val="400"/>
              </a:spcBef>
              <a:buClr>
                <a:srgbClr val="0000FF"/>
              </a:buClr>
              <a:buFont typeface="Arial" pitchFamily="-107"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1800" b="1">
                <a:solidFill>
                  <a:srgbClr val="FFFF00"/>
                </a:solidFill>
                <a:effectLst>
                  <a:outerShdw blurRad="38100" dist="38100" dir="2700000" algn="tl">
                    <a:srgbClr val="000000"/>
                  </a:outerShdw>
                </a:effectLst>
              </a:rPr>
              <a:t>DERF – Global Coupled Ocean-Atmosphere GCM</a:t>
            </a:r>
          </a:p>
          <a:p>
            <a:pPr lvl="1" eaLnBrk="1" hangingPunct="1">
              <a:lnSpc>
                <a:spcPct val="80000"/>
              </a:lnSpc>
              <a:spcBef>
                <a:spcPts val="350"/>
              </a:spcBef>
              <a:buFont typeface="Arial" pitchFamily="-107"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1800"/>
              <a:t>T126L28, RAS </a:t>
            </a:r>
            <a:r>
              <a:rPr lang="en-US" sz="1800" b="1"/>
              <a:t>atmos</a:t>
            </a:r>
            <a:r>
              <a:rPr lang="en-US" sz="1800"/>
              <a:t>, ¼ degree, L20, 65S-65N </a:t>
            </a:r>
            <a:r>
              <a:rPr lang="en-US" sz="1800" b="1"/>
              <a:t>ocean</a:t>
            </a:r>
            <a:r>
              <a:rPr lang="en-US" sz="1800"/>
              <a:t> </a:t>
            </a:r>
          </a:p>
          <a:p>
            <a:pPr lvl="1" eaLnBrk="1" hangingPunct="1">
              <a:lnSpc>
                <a:spcPct val="80000"/>
              </a:lnSpc>
              <a:spcBef>
                <a:spcPts val="350"/>
              </a:spcBef>
              <a:buFont typeface="Arial" pitchFamily="-107"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1800"/>
              <a:t>2 members per day</a:t>
            </a:r>
          </a:p>
          <a:p>
            <a:pPr lvl="1" eaLnBrk="1" hangingPunct="1">
              <a:lnSpc>
                <a:spcPct val="80000"/>
              </a:lnSpc>
              <a:spcBef>
                <a:spcPts val="350"/>
              </a:spcBef>
              <a:buFont typeface="Arial" pitchFamily="-107"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1800"/>
              <a:t>30 days forecast</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3" name="Rectangle 1"/>
          <p:cNvSpPr>
            <a:spLocks noGrp="1" noChangeArrowheads="1"/>
          </p:cNvSpPr>
          <p:nvPr>
            <p:ph type="body"/>
          </p:nvPr>
        </p:nvSpPr>
        <p:spPr>
          <a:xfrm>
            <a:off x="468313" y="1760538"/>
            <a:ext cx="8447087" cy="4868862"/>
          </a:xfrm>
        </p:spPr>
        <p:txBody>
          <a:bodyPr lIns="0" tIns="0" rIns="0" bIns="0" anchor="t">
            <a:normAutofit lnSpcReduction="10000"/>
          </a:bodyPr>
          <a:lstStyle/>
          <a:p>
            <a:pPr marL="425450" indent="-215900" algn="l" eaLnBrk="1" hangingPunct="1">
              <a:lnSpc>
                <a:spcPct val="85000"/>
              </a:lnSpc>
              <a:spcAft>
                <a:spcPts val="1150"/>
              </a:spcAft>
              <a:buSzPct val="63000"/>
              <a:buFont typeface="Wingdings" charset="2"/>
              <a:buChar char=""/>
              <a:tabLst>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sz="2400" dirty="0"/>
              <a:t>OGCM Modular Ocean Model (MOM3)‏</a:t>
            </a:r>
          </a:p>
          <a:p>
            <a:pPr marL="738188" lvl="1" indent="-280988" algn="l" eaLnBrk="1" hangingPunct="1">
              <a:lnSpc>
                <a:spcPct val="85000"/>
              </a:lnSpc>
              <a:spcAft>
                <a:spcPts val="1150"/>
              </a:spcAft>
              <a:buSzPct val="63000"/>
              <a:buFont typeface="Wingdings" charset="2"/>
              <a:buChar char=""/>
              <a:tabLst>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sz="2000" dirty="0">
                <a:latin typeface="Arial" charset="0"/>
                <a:ea typeface="DejaVu Sans" pitchFamily="34" charset="2"/>
                <a:cs typeface="DejaVu Sans" pitchFamily="34" charset="2"/>
              </a:rPr>
              <a:t>Global Tropics (40S – 40N)‏</a:t>
            </a:r>
          </a:p>
          <a:p>
            <a:pPr marL="738188" lvl="1" indent="-280988" algn="l" eaLnBrk="1" hangingPunct="1">
              <a:lnSpc>
                <a:spcPct val="85000"/>
              </a:lnSpc>
              <a:spcAft>
                <a:spcPts val="1150"/>
              </a:spcAft>
              <a:buSzPct val="63000"/>
              <a:buFont typeface="Wingdings" charset="2"/>
              <a:buChar char=""/>
              <a:tabLst>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sz="2000" dirty="0">
                <a:latin typeface="Arial" charset="0"/>
                <a:ea typeface="DejaVu Sans" pitchFamily="34" charset="2"/>
                <a:cs typeface="DejaVu Sans" pitchFamily="34" charset="2"/>
              </a:rPr>
              <a:t>1/4 </a:t>
            </a:r>
            <a:r>
              <a:rPr lang="en-US" sz="2000" dirty="0" err="1">
                <a:latin typeface="Arial" charset="0"/>
                <a:ea typeface="DejaVu Sans" pitchFamily="34" charset="2"/>
                <a:cs typeface="DejaVu Sans" pitchFamily="34" charset="2"/>
              </a:rPr>
              <a:t>x</a:t>
            </a:r>
            <a:r>
              <a:rPr lang="en-US" sz="2000" dirty="0">
                <a:latin typeface="Arial" charset="0"/>
                <a:ea typeface="DejaVu Sans" pitchFamily="34" charset="2"/>
                <a:cs typeface="DejaVu Sans" pitchFamily="34" charset="2"/>
              </a:rPr>
              <a:t> 1/4 degree deep tropics of the Atlantic Ocean</a:t>
            </a:r>
          </a:p>
          <a:p>
            <a:pPr marL="738188" lvl="1" indent="-280988" algn="l" eaLnBrk="1" hangingPunct="1">
              <a:lnSpc>
                <a:spcPct val="85000"/>
              </a:lnSpc>
              <a:spcAft>
                <a:spcPts val="1150"/>
              </a:spcAft>
              <a:buSzPct val="63000"/>
              <a:buFont typeface="Wingdings" charset="2"/>
              <a:buChar char=""/>
              <a:tabLst>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sz="2000" dirty="0" err="1">
                <a:latin typeface="Arial" charset="0"/>
                <a:ea typeface="DejaVu Sans" pitchFamily="34" charset="2"/>
                <a:cs typeface="DejaVu Sans" pitchFamily="34" charset="2"/>
              </a:rPr>
              <a:t>Pacanowski</a:t>
            </a:r>
            <a:r>
              <a:rPr lang="en-US" sz="2000" dirty="0">
                <a:latin typeface="Arial" charset="0"/>
                <a:ea typeface="DejaVu Sans" pitchFamily="34" charset="2"/>
                <a:cs typeface="DejaVu Sans" pitchFamily="34" charset="2"/>
              </a:rPr>
              <a:t> and Philander vertical mixing</a:t>
            </a:r>
          </a:p>
          <a:p>
            <a:pPr marL="738188" lvl="1" indent="-280988" algn="l" eaLnBrk="1" hangingPunct="1">
              <a:lnSpc>
                <a:spcPct val="85000"/>
              </a:lnSpc>
              <a:spcAft>
                <a:spcPts val="1150"/>
              </a:spcAft>
              <a:buSzPct val="63000"/>
              <a:buFont typeface="Wingdings" charset="2"/>
              <a:buChar char=""/>
              <a:tabLst>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sz="2000" dirty="0">
                <a:latin typeface="Arial" charset="0"/>
                <a:ea typeface="DejaVu Sans" pitchFamily="34" charset="2"/>
                <a:cs typeface="DejaVu Sans" pitchFamily="34" charset="2"/>
              </a:rPr>
              <a:t>Rigid lid approximation</a:t>
            </a:r>
          </a:p>
          <a:p>
            <a:pPr marL="425450" indent="-215900" algn="l" eaLnBrk="1" hangingPunct="1">
              <a:lnSpc>
                <a:spcPct val="85000"/>
              </a:lnSpc>
              <a:spcAft>
                <a:spcPts val="1150"/>
              </a:spcAft>
              <a:buSzPct val="63000"/>
              <a:buFont typeface="Wingdings" charset="2"/>
              <a:buChar char=""/>
              <a:tabLst>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sz="2400" dirty="0"/>
              <a:t>CGCM: (daily, fully coupled) to CPTEC AGCM, T062L28, RAS, </a:t>
            </a:r>
            <a:r>
              <a:rPr lang="en-US" sz="2400" dirty="0" err="1"/>
              <a:t>SSiB</a:t>
            </a:r>
            <a:r>
              <a:rPr lang="en-US" sz="2400" dirty="0"/>
              <a:t>.</a:t>
            </a:r>
          </a:p>
          <a:p>
            <a:pPr marL="425450" indent="-215900" algn="l" eaLnBrk="1" hangingPunct="1">
              <a:lnSpc>
                <a:spcPct val="85000"/>
              </a:lnSpc>
              <a:spcAft>
                <a:spcPts val="1150"/>
              </a:spcAft>
              <a:buSzPct val="63000"/>
              <a:buFont typeface="Wingdings" charset="2"/>
              <a:buChar char=""/>
              <a:tabLst>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sz="2400" dirty="0" err="1"/>
              <a:t>Atmos</a:t>
            </a:r>
            <a:r>
              <a:rPr lang="en-US" sz="2400" dirty="0"/>
              <a:t> IC: NCEP</a:t>
            </a:r>
          </a:p>
          <a:p>
            <a:pPr marL="425450" indent="-215900" algn="l" eaLnBrk="1" hangingPunct="1">
              <a:lnSpc>
                <a:spcPct val="85000"/>
              </a:lnSpc>
              <a:spcAft>
                <a:spcPts val="1150"/>
              </a:spcAft>
              <a:buSzPct val="63000"/>
              <a:buFont typeface="Wingdings" charset="2"/>
              <a:buChar char=""/>
              <a:tabLst>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sz="2400" dirty="0"/>
              <a:t>Ocean IC: MOM3 forced runs, no Ocean Data </a:t>
            </a:r>
            <a:r>
              <a:rPr lang="en-US" sz="2400" dirty="0" smtClean="0"/>
              <a:t>Assimilation</a:t>
            </a:r>
          </a:p>
          <a:p>
            <a:pPr marL="425450" indent="-215900" algn="l" eaLnBrk="1" hangingPunct="1">
              <a:lnSpc>
                <a:spcPct val="85000"/>
              </a:lnSpc>
              <a:spcAft>
                <a:spcPts val="1150"/>
              </a:spcAft>
              <a:buSzPct val="63000"/>
              <a:buFont typeface="Wingdings" charset="2"/>
              <a:buChar char=""/>
              <a:tabLst>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sz="2400" dirty="0" smtClean="0"/>
              <a:t>10 </a:t>
            </a:r>
            <a:r>
              <a:rPr lang="en-US" sz="2400" dirty="0"/>
              <a:t>members, 20 years of 8 month forecast runs for the 12 calendar month for</a:t>
            </a:r>
            <a:r>
              <a:rPr lang="en-US" sz="2400" dirty="0" smtClean="0"/>
              <a:t>  both AGCM and both </a:t>
            </a:r>
            <a:r>
              <a:rPr lang="en-US" sz="2400" dirty="0" smtClean="0"/>
              <a:t>AGCM  and </a:t>
            </a:r>
            <a:r>
              <a:rPr lang="en-US" sz="2400" dirty="0"/>
              <a:t>CGCM, totaling 3200 years of integration at </a:t>
            </a:r>
            <a:r>
              <a:rPr lang="en-US" sz="2400" dirty="0" err="1"/>
              <a:t>INPE's</a:t>
            </a:r>
            <a:r>
              <a:rPr lang="en-US" sz="2400" dirty="0"/>
              <a:t> NEC-SX6</a:t>
            </a:r>
            <a:r>
              <a:rPr lang="en-US" sz="2400" dirty="0"/>
              <a:t>.</a:t>
            </a:r>
          </a:p>
        </p:txBody>
      </p:sp>
      <p:sp>
        <p:nvSpPr>
          <p:cNvPr id="8194" name="Rectangle 2"/>
          <p:cNvSpPr>
            <a:spLocks noGrp="1" noChangeArrowheads="1"/>
          </p:cNvSpPr>
          <p:nvPr>
            <p:ph type="title" idx="1"/>
          </p:nvPr>
        </p:nvSpPr>
        <p:spPr>
          <a:xfrm>
            <a:off x="457200" y="0"/>
            <a:ext cx="8226425" cy="1431925"/>
          </a:xfrm>
        </p:spPr>
        <p:style>
          <a:lnRef idx="1">
            <a:schemeClr val="accent2"/>
          </a:lnRef>
          <a:fillRef idx="2">
            <a:schemeClr val="accent2"/>
          </a:fillRef>
          <a:effectRef idx="1">
            <a:schemeClr val="accent2"/>
          </a:effectRef>
          <a:fontRef idx="minor">
            <a:schemeClr val="dk1"/>
          </a:fontRef>
        </p:style>
        <p:txBody>
          <a:bodyPr anchor="ctr">
            <a:normAutofit fontScale="90000"/>
          </a:bodyPr>
          <a:lstStyle/>
          <a:p>
            <a:pPr marL="0" indent="0" algn="ctr" eaLnBrk="1" hangingPunct="1">
              <a:spcBef>
                <a:spcPct val="0"/>
              </a:spcBef>
              <a:buFont typeface="Arial" pitchFamily="-107"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4000" dirty="0" smtClean="0"/>
              <a:t>CPTEC Coupled </a:t>
            </a:r>
            <a:r>
              <a:rPr lang="en-US" sz="4000" dirty="0"/>
              <a:t>Ocean-Atmosphere predictability </a:t>
            </a:r>
            <a:r>
              <a:rPr lang="en-US" sz="4000" dirty="0" smtClean="0"/>
              <a:t>experiment</a:t>
            </a:r>
            <a:br>
              <a:rPr lang="en-US" sz="4000" dirty="0" smtClean="0"/>
            </a:br>
            <a:r>
              <a:rPr lang="en-US" sz="4000" dirty="0" smtClean="0"/>
              <a:t> </a:t>
            </a:r>
            <a:r>
              <a:rPr lang="en-US" sz="2667" dirty="0" smtClean="0"/>
              <a:t>(based on Paulo </a:t>
            </a:r>
            <a:r>
              <a:rPr lang="en-US" sz="2667" dirty="0" err="1" smtClean="0"/>
              <a:t>Nobre</a:t>
            </a:r>
            <a:r>
              <a:rPr lang="en-US" sz="2667" dirty="0" err="1" smtClean="0"/>
              <a:t>’s</a:t>
            </a:r>
            <a:r>
              <a:rPr lang="en-US" sz="2667" dirty="0" smtClean="0"/>
              <a:t> info) </a:t>
            </a:r>
            <a:endParaRPr lang="en-US" sz="2667" dirty="0"/>
          </a:p>
        </p:txBody>
      </p:sp>
      <p:sp>
        <p:nvSpPr>
          <p:cNvPr id="5" name="TextBox 4"/>
          <p:cNvSpPr txBox="1"/>
          <p:nvPr/>
        </p:nvSpPr>
        <p:spPr>
          <a:xfrm>
            <a:off x="1840930" y="6629400"/>
            <a:ext cx="4423941" cy="369332"/>
          </a:xfrm>
          <a:prstGeom prst="rect">
            <a:avLst/>
          </a:prstGeom>
          <a:noFill/>
        </p:spPr>
        <p:txBody>
          <a:bodyPr wrap="square" rtlCol="0">
            <a:spAutoFit/>
          </a:bodyPr>
          <a:lstStyle/>
          <a:p>
            <a:r>
              <a:rPr lang="en-US" dirty="0" smtClean="0"/>
              <a:t>Paulo </a:t>
            </a:r>
            <a:r>
              <a:rPr lang="en-US" dirty="0" err="1" smtClean="0"/>
              <a:t>Nobre</a:t>
            </a:r>
            <a:r>
              <a:rPr lang="en-US" dirty="0" smtClean="0"/>
              <a:t> – CPTEC -  </a:t>
            </a:r>
            <a:endParaRPr lang="en-US"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3250" name="Picture 2"/>
          <p:cNvPicPr>
            <a:picLocks noChangeAspect="1" noChangeArrowheads="1"/>
          </p:cNvPicPr>
          <p:nvPr/>
        </p:nvPicPr>
        <p:blipFill>
          <a:blip r:embed="rId3"/>
          <a:srcRect/>
          <a:stretch>
            <a:fillRect/>
          </a:stretch>
        </p:blipFill>
        <p:spPr bwMode="auto">
          <a:xfrm>
            <a:off x="304800" y="1524000"/>
            <a:ext cx="4648200" cy="4648200"/>
          </a:xfrm>
          <a:prstGeom prst="rect">
            <a:avLst/>
          </a:prstGeom>
          <a:noFill/>
          <a:ln w="9525">
            <a:noFill/>
            <a:round/>
            <a:headEnd/>
            <a:tailEnd/>
          </a:ln>
          <a:effectLst/>
        </p:spPr>
      </p:pic>
      <p:pic>
        <p:nvPicPr>
          <p:cNvPr id="53251" name="Picture 3"/>
          <p:cNvPicPr>
            <a:picLocks noChangeAspect="1" noChangeArrowheads="1"/>
          </p:cNvPicPr>
          <p:nvPr/>
        </p:nvPicPr>
        <p:blipFill>
          <a:blip r:embed="rId4"/>
          <a:srcRect/>
          <a:stretch>
            <a:fillRect/>
          </a:stretch>
        </p:blipFill>
        <p:spPr bwMode="auto">
          <a:xfrm>
            <a:off x="4419600" y="1600200"/>
            <a:ext cx="4267200" cy="4267200"/>
          </a:xfrm>
          <a:prstGeom prst="rect">
            <a:avLst/>
          </a:prstGeom>
          <a:noFill/>
          <a:ln w="9525">
            <a:noFill/>
            <a:round/>
            <a:headEnd/>
            <a:tailEnd/>
          </a:ln>
          <a:effectLst/>
        </p:spPr>
      </p:pic>
      <p:sp>
        <p:nvSpPr>
          <p:cNvPr id="53254" name="Text Box 6"/>
          <p:cNvSpPr txBox="1">
            <a:spLocks noChangeArrowheads="1"/>
          </p:cNvSpPr>
          <p:nvPr/>
        </p:nvSpPr>
        <p:spPr bwMode="auto">
          <a:xfrm>
            <a:off x="903678" y="0"/>
            <a:ext cx="7783122" cy="120251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square" lIns="90000" tIns="46800" rIns="90000" bIns="46800">
            <a:prstTxWarp prst="textNoShape">
              <a:avLst/>
            </a:prstTxWarp>
            <a:spAutoFit/>
          </a:bodyPr>
          <a:lstStyle/>
          <a:p>
            <a:pPr algn="ct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600" b="1" dirty="0" smtClean="0">
                <a:solidFill>
                  <a:schemeClr val="accent2"/>
                </a:solidFill>
              </a:rPr>
              <a:t>CPTEC examples </a:t>
            </a:r>
            <a:r>
              <a:rPr lang="en-GB" sz="3600" b="1" dirty="0">
                <a:solidFill>
                  <a:schemeClr val="accent2"/>
                </a:solidFill>
              </a:rPr>
              <a:t>of developed verification products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457200" y="0"/>
            <a:ext cx="8226425" cy="1431925"/>
          </a:xfrm>
        </p:spPr>
        <p:style>
          <a:lnRef idx="1">
            <a:schemeClr val="accent2"/>
          </a:lnRef>
          <a:fillRef idx="2">
            <a:schemeClr val="accent2"/>
          </a:fillRef>
          <a:effectRef idx="1">
            <a:schemeClr val="accent2"/>
          </a:effectRef>
          <a:fontRef idx="minor">
            <a:schemeClr val="dk1"/>
          </a:fontRef>
        </p:style>
        <p:txBody>
          <a:bodyPr rtlCol="0">
            <a:noAutofit/>
          </a:bodyPr>
          <a:lstStyle/>
          <a:p>
            <a:pPr fontAlgn="auto">
              <a:spcAft>
                <a:spcPts val="0"/>
              </a:spcAft>
              <a:defRPr/>
            </a:pPr>
            <a:r>
              <a:rPr lang="en-US" sz="2800" dirty="0" smtClean="0">
                <a:solidFill>
                  <a:srgbClr val="10253F"/>
                </a:solidFill>
                <a:latin typeface="Arial Black"/>
                <a:cs typeface="Arial Black"/>
              </a:rPr>
              <a:t>CPTEC Coupled </a:t>
            </a:r>
            <a:r>
              <a:rPr lang="en-US" sz="2800" dirty="0" smtClean="0">
                <a:solidFill>
                  <a:srgbClr val="10253F"/>
                </a:solidFill>
                <a:latin typeface="Arial Black"/>
                <a:cs typeface="Arial Black"/>
              </a:rPr>
              <a:t>Ocean-Atmosphere GCM operational runs at INPE-CPTEC </a:t>
            </a:r>
          </a:p>
        </p:txBody>
      </p:sp>
      <p:sp>
        <p:nvSpPr>
          <p:cNvPr id="50179" name="Rectangle 3"/>
          <p:cNvSpPr>
            <a:spLocks noGrp="1" noChangeArrowheads="1"/>
          </p:cNvSpPr>
          <p:nvPr>
            <p:ph type="body" idx="1"/>
          </p:nvPr>
        </p:nvSpPr>
        <p:spPr>
          <a:xfrm>
            <a:off x="500063" y="1643063"/>
            <a:ext cx="8226425" cy="4881562"/>
          </a:xfrm>
        </p:spPr>
        <p:txBody>
          <a:bodyPr/>
          <a:lstStyle/>
          <a:p>
            <a:pPr>
              <a:lnSpc>
                <a:spcPct val="60000"/>
              </a:lnSpc>
            </a:pPr>
            <a:r>
              <a:rPr lang="en-US" sz="2200" dirty="0"/>
              <a:t>CGCM – seasonal climate</a:t>
            </a:r>
          </a:p>
          <a:p>
            <a:pPr lvl="1">
              <a:lnSpc>
                <a:spcPct val="60000"/>
              </a:lnSpc>
            </a:pPr>
            <a:r>
              <a:rPr lang="en-US" sz="2000" dirty="0"/>
              <a:t>7 months forecast</a:t>
            </a:r>
          </a:p>
          <a:p>
            <a:pPr lvl="1">
              <a:lnSpc>
                <a:spcPct val="60000"/>
              </a:lnSpc>
            </a:pPr>
            <a:r>
              <a:rPr lang="en-US" sz="2000" dirty="0"/>
              <a:t>10 members ensembles, Coupled model initialization: </a:t>
            </a:r>
          </a:p>
          <a:p>
            <a:pPr lvl="2">
              <a:lnSpc>
                <a:spcPct val="60000"/>
              </a:lnSpc>
            </a:pPr>
            <a:r>
              <a:rPr lang="en-US" sz="1700" dirty="0" err="1"/>
              <a:t>Atmos</a:t>
            </a:r>
            <a:r>
              <a:rPr lang="en-US" sz="1700" dirty="0"/>
              <a:t>: NCEP </a:t>
            </a:r>
            <a:r>
              <a:rPr lang="en-US" sz="1700" dirty="0" err="1"/>
              <a:t>análises</a:t>
            </a:r>
            <a:r>
              <a:rPr lang="en-US" sz="1700" dirty="0"/>
              <a:t> for 10 consecutive days</a:t>
            </a:r>
          </a:p>
          <a:p>
            <a:pPr lvl="2">
              <a:lnSpc>
                <a:spcPct val="60000"/>
              </a:lnSpc>
            </a:pPr>
            <a:r>
              <a:rPr lang="en-US" sz="1700" dirty="0"/>
              <a:t>Ocean: forced OGCM run with prescribed </a:t>
            </a:r>
            <a:r>
              <a:rPr lang="en-US" sz="1700" dirty="0" err="1"/>
              <a:t>atmos</a:t>
            </a:r>
            <a:r>
              <a:rPr lang="en-US" sz="1700" dirty="0"/>
              <a:t> fluxes</a:t>
            </a:r>
          </a:p>
          <a:p>
            <a:pPr lvl="1">
              <a:lnSpc>
                <a:spcPct val="60000"/>
              </a:lnSpc>
            </a:pPr>
            <a:r>
              <a:rPr lang="en-US" sz="2000" dirty="0"/>
              <a:t>Resolution:</a:t>
            </a:r>
          </a:p>
          <a:p>
            <a:pPr lvl="2">
              <a:lnSpc>
                <a:spcPct val="60000"/>
              </a:lnSpc>
            </a:pPr>
            <a:r>
              <a:rPr lang="en-US" sz="1700" dirty="0" err="1"/>
              <a:t>Atmos</a:t>
            </a:r>
            <a:r>
              <a:rPr lang="en-US" sz="1700" dirty="0"/>
              <a:t>: T062L28</a:t>
            </a:r>
          </a:p>
          <a:p>
            <a:pPr lvl="2">
              <a:lnSpc>
                <a:spcPct val="60000"/>
              </a:lnSpc>
            </a:pPr>
            <a:r>
              <a:rPr lang="en-US" sz="1700" dirty="0"/>
              <a:t>Ocean: ¼ </a:t>
            </a:r>
            <a:r>
              <a:rPr lang="en-US" sz="1700" dirty="0" err="1"/>
              <a:t>x</a:t>
            </a:r>
            <a:r>
              <a:rPr lang="en-US" sz="1700" dirty="0"/>
              <a:t> ¼ lat-</a:t>
            </a:r>
            <a:r>
              <a:rPr lang="en-US" sz="1700" dirty="0" err="1"/>
              <a:t>lon</a:t>
            </a:r>
            <a:r>
              <a:rPr lang="en-US" sz="1700" dirty="0"/>
              <a:t>, 10S-10N, over the Atlantic </a:t>
            </a:r>
          </a:p>
          <a:p>
            <a:pPr lvl="2">
              <a:lnSpc>
                <a:spcPct val="60000"/>
              </a:lnSpc>
            </a:pPr>
            <a:r>
              <a:rPr lang="en-US" sz="1700" dirty="0"/>
              <a:t>O-A Coupling </a:t>
            </a:r>
            <a:r>
              <a:rPr lang="en-US" sz="1700" dirty="0" err="1"/>
              <a:t>latitute</a:t>
            </a:r>
            <a:r>
              <a:rPr lang="en-US" sz="1700" dirty="0"/>
              <a:t> belt: 40S – 40N</a:t>
            </a:r>
          </a:p>
          <a:p>
            <a:pPr lvl="1">
              <a:lnSpc>
                <a:spcPct val="60000"/>
              </a:lnSpc>
            </a:pPr>
            <a:r>
              <a:rPr lang="en-US" sz="2000" dirty="0"/>
              <a:t>Prognostic fields: Precipitation, SST (global, Niño Index).</a:t>
            </a:r>
          </a:p>
          <a:p>
            <a:pPr>
              <a:lnSpc>
                <a:spcPct val="60000"/>
              </a:lnSpc>
            </a:pPr>
            <a:endParaRPr lang="en-US" sz="2200" dirty="0"/>
          </a:p>
          <a:p>
            <a:pPr>
              <a:lnSpc>
                <a:spcPct val="60000"/>
              </a:lnSpc>
            </a:pPr>
            <a:r>
              <a:rPr lang="en-US" sz="2200" dirty="0"/>
              <a:t>CGCM – extended weather</a:t>
            </a:r>
          </a:p>
          <a:p>
            <a:pPr lvl="1">
              <a:lnSpc>
                <a:spcPct val="60000"/>
              </a:lnSpc>
            </a:pPr>
            <a:r>
              <a:rPr lang="en-US" sz="2000" dirty="0"/>
              <a:t>30 days forecast</a:t>
            </a:r>
          </a:p>
          <a:p>
            <a:pPr lvl="1">
              <a:lnSpc>
                <a:spcPct val="60000"/>
              </a:lnSpc>
            </a:pPr>
            <a:r>
              <a:rPr lang="en-US" sz="2000" dirty="0"/>
              <a:t>2 members per day (00 and 12 UTC)</a:t>
            </a:r>
          </a:p>
          <a:p>
            <a:pPr lvl="1">
              <a:lnSpc>
                <a:spcPct val="60000"/>
              </a:lnSpc>
            </a:pPr>
            <a:r>
              <a:rPr lang="en-US" sz="2000" dirty="0"/>
              <a:t>Resolution</a:t>
            </a:r>
          </a:p>
          <a:p>
            <a:pPr lvl="2">
              <a:lnSpc>
                <a:spcPct val="60000"/>
              </a:lnSpc>
            </a:pPr>
            <a:r>
              <a:rPr lang="en-US" sz="1700" dirty="0" err="1"/>
              <a:t>Atmos</a:t>
            </a:r>
            <a:r>
              <a:rPr lang="en-US" sz="1700" dirty="0"/>
              <a:t>: T126L28</a:t>
            </a:r>
          </a:p>
          <a:p>
            <a:pPr lvl="2">
              <a:lnSpc>
                <a:spcPct val="60000"/>
              </a:lnSpc>
            </a:pPr>
            <a:r>
              <a:rPr lang="en-US" sz="1700" dirty="0"/>
              <a:t>Ocean: ¼ </a:t>
            </a:r>
            <a:r>
              <a:rPr lang="en-US" sz="1700" dirty="0" err="1"/>
              <a:t>x</a:t>
            </a:r>
            <a:r>
              <a:rPr lang="en-US" sz="1700" dirty="0"/>
              <a:t> ¼ lat-</a:t>
            </a:r>
            <a:r>
              <a:rPr lang="en-US" sz="1700" dirty="0" err="1"/>
              <a:t>lon</a:t>
            </a:r>
            <a:r>
              <a:rPr lang="en-US" sz="1700" dirty="0"/>
              <a:t>, 10S-10N, Atlantic sector, 2 deg. </a:t>
            </a:r>
            <a:r>
              <a:rPr lang="en-US" sz="1700" dirty="0" err="1"/>
              <a:t>extratropics</a:t>
            </a:r>
            <a:endParaRPr lang="en-US" sz="1700" dirty="0"/>
          </a:p>
          <a:p>
            <a:pPr lvl="2">
              <a:lnSpc>
                <a:spcPct val="60000"/>
              </a:lnSpc>
            </a:pPr>
            <a:r>
              <a:rPr lang="en-US" sz="1700" dirty="0"/>
              <a:t>O-A Coupling </a:t>
            </a:r>
            <a:r>
              <a:rPr lang="en-US" sz="1700" dirty="0" err="1"/>
              <a:t>latitute</a:t>
            </a:r>
            <a:r>
              <a:rPr lang="en-US" sz="1700" dirty="0"/>
              <a:t> belt: 65S – 65N </a:t>
            </a:r>
          </a:p>
          <a:p>
            <a:pPr lvl="1">
              <a:lnSpc>
                <a:spcPct val="60000"/>
              </a:lnSpc>
            </a:pPr>
            <a:r>
              <a:rPr lang="en-US" sz="2000" dirty="0"/>
              <a:t>Prognostic fields: SLP, </a:t>
            </a:r>
            <a:r>
              <a:rPr lang="en-US" sz="2000" dirty="0" err="1"/>
              <a:t>Geopot</a:t>
            </a:r>
            <a:r>
              <a:rPr lang="en-US" sz="2000" dirty="0"/>
              <a:t>. Height, Temperature, </a:t>
            </a:r>
            <a:r>
              <a:rPr lang="en-US" sz="2000" dirty="0" err="1"/>
              <a:t>Precip</a:t>
            </a:r>
            <a:r>
              <a:rPr lang="en-US" sz="2000" dirty="0"/>
              <a:t>., SST</a:t>
            </a:r>
          </a:p>
        </p:txBody>
      </p:sp>
      <p:sp>
        <p:nvSpPr>
          <p:cNvPr id="50180" name="TextBox 3"/>
          <p:cNvSpPr txBox="1">
            <a:spLocks noChangeArrowheads="1"/>
          </p:cNvSpPr>
          <p:nvPr/>
        </p:nvSpPr>
        <p:spPr bwMode="auto">
          <a:xfrm>
            <a:off x="0" y="6565900"/>
            <a:ext cx="8229600" cy="584200"/>
          </a:xfrm>
          <a:prstGeom prst="rect">
            <a:avLst/>
          </a:prstGeom>
          <a:noFill/>
          <a:ln w="9525">
            <a:noFill/>
            <a:miter lim="800000"/>
            <a:headEnd/>
            <a:tailEnd/>
          </a:ln>
        </p:spPr>
        <p:txBody>
          <a:bodyPr>
            <a:prstTxWarp prst="textNoShape">
              <a:avLst/>
            </a:prstTxWarp>
            <a:spAutoFit/>
          </a:bodyPr>
          <a:lstStyle/>
          <a:p>
            <a:r>
              <a:rPr lang="en-US" sz="1400"/>
              <a:t>Thanks to Paulo Nobre, Marta Malagutti, Emanuel Giarolla, Domingos Urbano, Roberto de Almeida</a:t>
            </a:r>
          </a:p>
          <a:p>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2" name="Footer Placeholder 4"/>
          <p:cNvSpPr>
            <a:spLocks noGrp="1"/>
          </p:cNvSpPr>
          <p:nvPr>
            <p:ph type="ftr" sz="quarter" idx="11"/>
          </p:nvPr>
        </p:nvSpPr>
        <p:spPr>
          <a:noFill/>
        </p:spPr>
        <p:txBody>
          <a:bodyPr/>
          <a:lstStyle/>
          <a:p>
            <a:r>
              <a:rPr lang="en-GB"/>
              <a:t>Workshop on Weather and Seasonal Climate Modeling at INPE - 9DEC2008</a:t>
            </a:r>
          </a:p>
        </p:txBody>
      </p:sp>
      <p:sp>
        <p:nvSpPr>
          <p:cNvPr id="76802" name="Rectangle 2"/>
          <p:cNvSpPr>
            <a:spLocks noGrp="1" noChangeArrowheads="1"/>
          </p:cNvSpPr>
          <p:nvPr>
            <p:ph type="title"/>
          </p:nvPr>
        </p:nvSpPr>
        <p:spPr>
          <a:xfrm>
            <a:off x="685800" y="333375"/>
            <a:ext cx="8023225" cy="974725"/>
          </a:xfrm>
        </p:spPr>
        <p:style>
          <a:lnRef idx="1">
            <a:schemeClr val="accent2"/>
          </a:lnRef>
          <a:fillRef idx="2">
            <a:schemeClr val="accent2"/>
          </a:fillRef>
          <a:effectRef idx="1">
            <a:schemeClr val="accent2"/>
          </a:effectRef>
          <a:fontRef idx="minor">
            <a:schemeClr val="dk1"/>
          </a:fontRef>
        </p:style>
        <p:txBody>
          <a:bodyPr lIns="81639" tIns="42452" rIns="81639" bIns="42452" rtlCol="0">
            <a:normAutofit fontScale="90000"/>
          </a:bodyPr>
          <a:lstStyle/>
          <a:p>
            <a:pPr fontAlgn="auto">
              <a:spcAft>
                <a:spcPts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GB" sz="3111" b="1" dirty="0" smtClean="0">
                <a:solidFill>
                  <a:srgbClr val="10253F"/>
                </a:solidFill>
                <a:effectLst>
                  <a:outerShdw blurRad="38100" dist="38100" dir="2700000" algn="tl">
                    <a:srgbClr val="000000"/>
                  </a:outerShdw>
                </a:effectLst>
              </a:rPr>
              <a:t>CPTEC Coupled </a:t>
            </a:r>
            <a:r>
              <a:rPr lang="en-GB" sz="3111" b="1" dirty="0" smtClean="0">
                <a:solidFill>
                  <a:srgbClr val="10253F"/>
                </a:solidFill>
                <a:effectLst>
                  <a:outerShdw blurRad="38100" dist="38100" dir="2700000" algn="tl">
                    <a:srgbClr val="000000"/>
                  </a:outerShdw>
                </a:effectLst>
              </a:rPr>
              <a:t>Ocean-Atmosphere processes at play</a:t>
            </a:r>
            <a:r>
              <a:rPr lang="en-GB" sz="2400" b="1" dirty="0" smtClean="0">
                <a:solidFill>
                  <a:srgbClr val="6600FF"/>
                </a:solidFill>
                <a:effectLst>
                  <a:outerShdw blurRad="38100" dist="38100" dir="2700000" algn="tl">
                    <a:srgbClr val="000000"/>
                  </a:outerShdw>
                </a:effectLst>
              </a:rPr>
              <a:t/>
            </a:r>
            <a:br>
              <a:rPr lang="en-GB" sz="2400" b="1" dirty="0" smtClean="0">
                <a:solidFill>
                  <a:srgbClr val="6600FF"/>
                </a:solidFill>
                <a:effectLst>
                  <a:outerShdw blurRad="38100" dist="38100" dir="2700000" algn="tl">
                    <a:srgbClr val="000000"/>
                  </a:outerShdw>
                </a:effectLst>
              </a:rPr>
            </a:br>
            <a:r>
              <a:rPr lang="en-GB" sz="2400" dirty="0" smtClean="0"/>
              <a:t>DJF Precipitation Forecasts anomaly correlations</a:t>
            </a:r>
          </a:p>
        </p:txBody>
      </p:sp>
      <p:pic>
        <p:nvPicPr>
          <p:cNvPr id="51204" name="Picture 3"/>
          <p:cNvPicPr>
            <a:picLocks noChangeAspect="1" noChangeArrowheads="1"/>
          </p:cNvPicPr>
          <p:nvPr/>
        </p:nvPicPr>
        <p:blipFill>
          <a:blip r:embed="rId3"/>
          <a:srcRect/>
          <a:stretch>
            <a:fillRect/>
          </a:stretch>
        </p:blipFill>
        <p:spPr bwMode="auto">
          <a:xfrm>
            <a:off x="1905000" y="1350963"/>
            <a:ext cx="5562600" cy="5507037"/>
          </a:xfrm>
          <a:prstGeom prst="rect">
            <a:avLst/>
          </a:prstGeom>
          <a:noFill/>
          <a:ln w="9525">
            <a:noFill/>
            <a:round/>
            <a:headEnd/>
            <a:tailEnd/>
          </a:ln>
        </p:spPr>
      </p:pic>
      <p:sp>
        <p:nvSpPr>
          <p:cNvPr id="51205" name="Text Box 4"/>
          <p:cNvSpPr txBox="1">
            <a:spLocks noChangeArrowheads="1"/>
          </p:cNvSpPr>
          <p:nvPr/>
        </p:nvSpPr>
        <p:spPr bwMode="auto">
          <a:xfrm>
            <a:off x="7002463" y="6573838"/>
            <a:ext cx="2141537" cy="284162"/>
          </a:xfrm>
          <a:prstGeom prst="rect">
            <a:avLst/>
          </a:prstGeom>
          <a:noFill/>
          <a:ln w="9525">
            <a:noFill/>
            <a:round/>
            <a:headEnd/>
            <a:tailEnd/>
          </a:ln>
        </p:spPr>
        <p:txBody>
          <a:bodyPr wrap="none" lIns="81639" tIns="42452" rIns="81639" bIns="42452">
            <a:prstTxWarp prst="textNoShape">
              <a:avLst/>
            </a:prstTxWarp>
            <a:spAutoFit/>
          </a:bodyPr>
          <a:lstStyle/>
          <a:p>
            <a:pPr defTabSz="414338">
              <a:buClr>
                <a:srgbClr val="FF0000"/>
              </a:buClr>
            </a:pPr>
            <a:r>
              <a:rPr lang="en-GB" sz="1300">
                <a:solidFill>
                  <a:srgbClr val="FF0000"/>
                </a:solidFill>
                <a:latin typeface="DejaVu Sans" pitchFamily="34" charset="2"/>
              </a:rPr>
              <a:t>Nobre et al. (2008, in prep)</a:t>
            </a:r>
            <a:r>
              <a:rPr lang="ar-sa" sz="1300">
                <a:solidFill>
                  <a:srgbClr val="FF0000"/>
                </a:solidFill>
                <a:latin typeface="DejaVu Sans" pitchFamily="34" charset="2"/>
              </a:rPr>
              <a:t>‏</a:t>
            </a:r>
            <a:endParaRPr lang="en-GB" sz="1300">
              <a:solidFill>
                <a:srgbClr val="FF0000"/>
              </a:solidFill>
              <a:latin typeface="DejaVu Sans" pitchFamily="34" charset="2"/>
            </a:endParaRPr>
          </a:p>
        </p:txBody>
      </p:sp>
      <p:grpSp>
        <p:nvGrpSpPr>
          <p:cNvPr id="2" name="Group 5"/>
          <p:cNvGrpSpPr>
            <a:grpSpLocks/>
          </p:cNvGrpSpPr>
          <p:nvPr/>
        </p:nvGrpSpPr>
        <p:grpSpPr bwMode="auto">
          <a:xfrm>
            <a:off x="2695575" y="5184775"/>
            <a:ext cx="4352925" cy="1035050"/>
            <a:chOff x="1872" y="3600"/>
            <a:chExt cx="3023" cy="719"/>
          </a:xfrm>
        </p:grpSpPr>
        <p:sp>
          <p:nvSpPr>
            <p:cNvPr id="51212" name="Oval 6"/>
            <p:cNvSpPr>
              <a:spLocks noChangeArrowheads="1"/>
            </p:cNvSpPr>
            <p:nvPr/>
          </p:nvSpPr>
          <p:spPr bwMode="auto">
            <a:xfrm>
              <a:off x="1872" y="3600"/>
              <a:ext cx="1008" cy="432"/>
            </a:xfrm>
            <a:prstGeom prst="ellipse">
              <a:avLst/>
            </a:prstGeom>
            <a:noFill/>
            <a:ln w="54720">
              <a:solidFill>
                <a:srgbClr val="FF0000"/>
              </a:solidFill>
              <a:round/>
              <a:headEnd/>
              <a:tailEnd/>
            </a:ln>
          </p:spPr>
          <p:txBody>
            <a:bodyPr wrap="none" anchor="ctr">
              <a:prstTxWarp prst="textNoShape">
                <a:avLst/>
              </a:prstTxWarp>
            </a:bodyPr>
            <a:lstStyle/>
            <a:p>
              <a:endParaRPr lang="en-GB">
                <a:latin typeface="Calibri" charset="0"/>
              </a:endParaRPr>
            </a:p>
          </p:txBody>
        </p:sp>
        <p:sp>
          <p:nvSpPr>
            <p:cNvPr id="51213" name="Oval 7"/>
            <p:cNvSpPr>
              <a:spLocks noChangeArrowheads="1"/>
            </p:cNvSpPr>
            <p:nvPr/>
          </p:nvSpPr>
          <p:spPr bwMode="auto">
            <a:xfrm>
              <a:off x="4032" y="3941"/>
              <a:ext cx="864" cy="379"/>
            </a:xfrm>
            <a:prstGeom prst="ellipse">
              <a:avLst/>
            </a:prstGeom>
            <a:noFill/>
            <a:ln w="54720">
              <a:solidFill>
                <a:srgbClr val="FF0000"/>
              </a:solidFill>
              <a:round/>
              <a:headEnd/>
              <a:tailEnd/>
            </a:ln>
          </p:spPr>
          <p:txBody>
            <a:bodyPr wrap="none" anchor="ctr">
              <a:prstTxWarp prst="textNoShape">
                <a:avLst/>
              </a:prstTxWarp>
            </a:bodyPr>
            <a:lstStyle/>
            <a:p>
              <a:endParaRPr lang="en-GB">
                <a:latin typeface="Calibri" charset="0"/>
              </a:endParaRPr>
            </a:p>
          </p:txBody>
        </p:sp>
      </p:grpSp>
      <p:sp>
        <p:nvSpPr>
          <p:cNvPr id="76808" name="Text Box 8"/>
          <p:cNvSpPr txBox="1">
            <a:spLocks noChangeArrowheads="1"/>
          </p:cNvSpPr>
          <p:nvPr/>
        </p:nvSpPr>
        <p:spPr bwMode="auto">
          <a:xfrm>
            <a:off x="7258050" y="2489200"/>
            <a:ext cx="1752600" cy="1692275"/>
          </a:xfrm>
          <a:prstGeom prst="rect">
            <a:avLst/>
          </a:prstGeom>
          <a:noFill/>
          <a:ln w="9525">
            <a:noFill/>
            <a:round/>
            <a:headEnd/>
            <a:tailEnd/>
          </a:ln>
          <a:effectLst/>
        </p:spPr>
        <p:txBody>
          <a:bodyPr wrap="none" lIns="81639" tIns="40820" rIns="81639" bIns="40820"/>
          <a:lstStyle/>
          <a:p>
            <a:pPr defTabSz="414338" fontAlgn="auto">
              <a:lnSpc>
                <a:spcPct val="98000"/>
              </a:lnSpc>
              <a:spcBef>
                <a:spcPts val="0"/>
              </a:spcBef>
              <a:spcAft>
                <a:spcPts val="0"/>
              </a:spcAft>
              <a:buSzPct val="45000"/>
              <a:buFont typeface="Wingdings" pitchFamily="2" charset="2"/>
              <a:buNone/>
              <a:tabLst>
                <a:tab pos="657225" algn="l"/>
                <a:tab pos="1312863" algn="l"/>
              </a:tabLst>
              <a:defRPr/>
            </a:pPr>
            <a:r>
              <a:rPr lang="en-GB" sz="2200" b="1">
                <a:solidFill>
                  <a:srgbClr val="000000"/>
                </a:solidFill>
                <a:effectLst>
                  <a:outerShdw blurRad="38100" dist="38100" dir="2700000" algn="tl">
                    <a:srgbClr val="FFFFFF"/>
                  </a:outerShdw>
                </a:effectLst>
                <a:latin typeface="DejaVu Sans" charset="0"/>
                <a:ea typeface="+mn-ea"/>
                <a:cs typeface="+mn-cs"/>
              </a:rPr>
              <a:t>Increased </a:t>
            </a:r>
          </a:p>
          <a:p>
            <a:pPr defTabSz="414338" fontAlgn="auto">
              <a:lnSpc>
                <a:spcPct val="97000"/>
              </a:lnSpc>
              <a:spcBef>
                <a:spcPts val="0"/>
              </a:spcBef>
              <a:spcAft>
                <a:spcPts val="0"/>
              </a:spcAft>
              <a:buSzPct val="45000"/>
              <a:buFont typeface="Wingdings" pitchFamily="2" charset="2"/>
              <a:buNone/>
              <a:tabLst>
                <a:tab pos="657225" algn="l"/>
                <a:tab pos="1312863" algn="l"/>
              </a:tabLst>
              <a:defRPr/>
            </a:pPr>
            <a:r>
              <a:rPr lang="en-GB" sz="2200" b="1">
                <a:solidFill>
                  <a:srgbClr val="000000"/>
                </a:solidFill>
                <a:effectLst>
                  <a:outerShdw blurRad="38100" dist="38100" dir="2700000" algn="tl">
                    <a:srgbClr val="FFFFFF"/>
                  </a:outerShdw>
                </a:effectLst>
                <a:latin typeface="DejaVu Sans" charset="0"/>
                <a:ea typeface="+mn-ea"/>
                <a:cs typeface="+mn-cs"/>
              </a:rPr>
              <a:t>Coupled </a:t>
            </a:r>
          </a:p>
          <a:p>
            <a:pPr defTabSz="414338" fontAlgn="auto">
              <a:lnSpc>
                <a:spcPct val="97000"/>
              </a:lnSpc>
              <a:spcBef>
                <a:spcPts val="0"/>
              </a:spcBef>
              <a:spcAft>
                <a:spcPts val="0"/>
              </a:spcAft>
              <a:buSzPct val="45000"/>
              <a:buFont typeface="Wingdings" pitchFamily="2" charset="2"/>
              <a:buNone/>
              <a:tabLst>
                <a:tab pos="657225" algn="l"/>
                <a:tab pos="1312863" algn="l"/>
              </a:tabLst>
              <a:defRPr/>
            </a:pPr>
            <a:r>
              <a:rPr lang="en-GB" sz="2200" b="1">
                <a:solidFill>
                  <a:srgbClr val="000000"/>
                </a:solidFill>
                <a:effectLst>
                  <a:outerShdw blurRad="38100" dist="38100" dir="2700000" algn="tl">
                    <a:srgbClr val="FFFFFF"/>
                  </a:outerShdw>
                </a:effectLst>
                <a:latin typeface="DejaVu Sans" charset="0"/>
                <a:ea typeface="+mn-ea"/>
                <a:cs typeface="+mn-cs"/>
              </a:rPr>
              <a:t>Model</a:t>
            </a:r>
          </a:p>
          <a:p>
            <a:pPr defTabSz="414338" fontAlgn="auto">
              <a:lnSpc>
                <a:spcPct val="97000"/>
              </a:lnSpc>
              <a:spcBef>
                <a:spcPts val="0"/>
              </a:spcBef>
              <a:spcAft>
                <a:spcPts val="0"/>
              </a:spcAft>
              <a:buSzPct val="45000"/>
              <a:buFont typeface="Wingdings" pitchFamily="2" charset="2"/>
              <a:buNone/>
              <a:tabLst>
                <a:tab pos="657225" algn="l"/>
                <a:tab pos="1312863" algn="l"/>
              </a:tabLst>
              <a:defRPr/>
            </a:pPr>
            <a:r>
              <a:rPr lang="en-GB" sz="2200" b="1">
                <a:solidFill>
                  <a:srgbClr val="000000"/>
                </a:solidFill>
                <a:effectLst>
                  <a:outerShdw blurRad="38100" dist="38100" dir="2700000" algn="tl">
                    <a:srgbClr val="FFFFFF"/>
                  </a:outerShdw>
                </a:effectLst>
                <a:latin typeface="DejaVu Sans" charset="0"/>
                <a:ea typeface="+mn-ea"/>
                <a:cs typeface="+mn-cs"/>
              </a:rPr>
              <a:t>Forecast </a:t>
            </a:r>
          </a:p>
          <a:p>
            <a:pPr defTabSz="414338" fontAlgn="auto">
              <a:lnSpc>
                <a:spcPct val="97000"/>
              </a:lnSpc>
              <a:spcBef>
                <a:spcPts val="0"/>
              </a:spcBef>
              <a:spcAft>
                <a:spcPts val="0"/>
              </a:spcAft>
              <a:buSzPct val="45000"/>
              <a:buFont typeface="Wingdings" pitchFamily="2" charset="2"/>
              <a:buNone/>
              <a:tabLst>
                <a:tab pos="657225" algn="l"/>
                <a:tab pos="1312863" algn="l"/>
              </a:tabLst>
              <a:defRPr/>
            </a:pPr>
            <a:r>
              <a:rPr lang="en-GB" sz="2200" b="1">
                <a:solidFill>
                  <a:srgbClr val="000000"/>
                </a:solidFill>
                <a:effectLst>
                  <a:outerShdw blurRad="38100" dist="38100" dir="2700000" algn="tl">
                    <a:srgbClr val="FFFFFF"/>
                  </a:outerShdw>
                </a:effectLst>
                <a:latin typeface="DejaVu Sans" charset="0"/>
                <a:ea typeface="+mn-ea"/>
                <a:cs typeface="+mn-cs"/>
              </a:rPr>
              <a:t>Skill</a:t>
            </a:r>
          </a:p>
        </p:txBody>
      </p:sp>
      <p:sp>
        <p:nvSpPr>
          <p:cNvPr id="51208" name="Line 9"/>
          <p:cNvSpPr>
            <a:spLocks noChangeShapeType="1"/>
          </p:cNvSpPr>
          <p:nvPr/>
        </p:nvSpPr>
        <p:spPr bwMode="auto">
          <a:xfrm flipH="1">
            <a:off x="3730625" y="4148138"/>
            <a:ext cx="3529013" cy="1243012"/>
          </a:xfrm>
          <a:prstGeom prst="line">
            <a:avLst/>
          </a:prstGeom>
          <a:noFill/>
          <a:ln w="36720">
            <a:solidFill>
              <a:srgbClr val="000000"/>
            </a:solidFill>
            <a:round/>
            <a:headEnd/>
            <a:tailEnd type="triangle" w="med" len="med"/>
          </a:ln>
        </p:spPr>
        <p:txBody>
          <a:bodyPr>
            <a:prstTxWarp prst="textNoShape">
              <a:avLst/>
            </a:prstTxWarp>
          </a:bodyPr>
          <a:lstStyle/>
          <a:p>
            <a:endParaRPr lang="en-US"/>
          </a:p>
        </p:txBody>
      </p:sp>
      <p:sp>
        <p:nvSpPr>
          <p:cNvPr id="51209" name="Line 10"/>
          <p:cNvSpPr>
            <a:spLocks noChangeShapeType="1"/>
          </p:cNvSpPr>
          <p:nvPr/>
        </p:nvSpPr>
        <p:spPr bwMode="auto">
          <a:xfrm flipH="1">
            <a:off x="6634163" y="4148138"/>
            <a:ext cx="831850" cy="1658937"/>
          </a:xfrm>
          <a:prstGeom prst="line">
            <a:avLst/>
          </a:prstGeom>
          <a:noFill/>
          <a:ln w="36720">
            <a:solidFill>
              <a:srgbClr val="000000"/>
            </a:solidFill>
            <a:round/>
            <a:headEnd/>
            <a:tailEnd/>
          </a:ln>
        </p:spPr>
        <p:txBody>
          <a:bodyPr>
            <a:prstTxWarp prst="textNoShape">
              <a:avLst/>
            </a:prstTxWarp>
          </a:bodyPr>
          <a:lstStyle/>
          <a:p>
            <a:endParaRPr lang="en-US"/>
          </a:p>
        </p:txBody>
      </p:sp>
      <p:sp>
        <p:nvSpPr>
          <p:cNvPr id="51210" name="Line 11"/>
          <p:cNvSpPr>
            <a:spLocks noChangeShapeType="1"/>
          </p:cNvSpPr>
          <p:nvPr/>
        </p:nvSpPr>
        <p:spPr bwMode="auto">
          <a:xfrm>
            <a:off x="7258050" y="2695575"/>
            <a:ext cx="1588" cy="1452563"/>
          </a:xfrm>
          <a:prstGeom prst="line">
            <a:avLst/>
          </a:prstGeom>
          <a:noFill/>
          <a:ln w="36720">
            <a:solidFill>
              <a:srgbClr val="FF0000"/>
            </a:solidFill>
            <a:round/>
            <a:headEnd/>
            <a:tailEnd/>
          </a:ln>
        </p:spPr>
        <p:txBody>
          <a:bodyPr>
            <a:prstTxWarp prst="textNoShape">
              <a:avLst/>
            </a:prstTxWarp>
          </a:bodyPr>
          <a:lstStyle/>
          <a:p>
            <a:endParaRPr lang="en-US"/>
          </a:p>
        </p:txBody>
      </p:sp>
      <p:sp>
        <p:nvSpPr>
          <p:cNvPr id="51211" name="Line 12"/>
          <p:cNvSpPr>
            <a:spLocks noChangeShapeType="1"/>
          </p:cNvSpPr>
          <p:nvPr/>
        </p:nvSpPr>
        <p:spPr bwMode="auto">
          <a:xfrm>
            <a:off x="7258050" y="4148138"/>
            <a:ext cx="1450975" cy="1587"/>
          </a:xfrm>
          <a:prstGeom prst="line">
            <a:avLst/>
          </a:prstGeom>
          <a:noFill/>
          <a:ln w="36720">
            <a:solidFill>
              <a:srgbClr val="FF0000"/>
            </a:solidFill>
            <a:round/>
            <a:headEnd/>
            <a:tailEnd/>
          </a:ln>
        </p:spPr>
        <p:txBody>
          <a:bodyPr>
            <a:prstTxWarp prst="textNoShape">
              <a:avLst/>
            </a:prstTxWarp>
          </a:bodyPr>
          <a:lstStyle/>
          <a:p>
            <a:endParaRPr lang="en-US"/>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Previsão Numérica - CPTEC_INPE.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731659" y="1435796"/>
            <a:ext cx="7620288" cy="7216949"/>
          </a:xfrm>
          <a:prstGeom prst="rect">
            <a:avLst/>
          </a:prstGeom>
        </p:spPr>
      </p:pic>
      <p:pic>
        <p:nvPicPr>
          <p:cNvPr id="3" name="Picture 2" descr="Picture 6.png"/>
          <p:cNvPicPr>
            <a:picLocks noChangeAspect="1"/>
          </p:cNvPicPr>
          <p:nvPr/>
        </p:nvPicPr>
        <p:blipFill>
          <a:blip r:embed="rId4"/>
          <a:stretch>
            <a:fillRect/>
          </a:stretch>
        </p:blipFill>
        <p:spPr>
          <a:xfrm>
            <a:off x="552194" y="3264496"/>
            <a:ext cx="7799752" cy="3593503"/>
          </a:xfrm>
          <a:prstGeom prst="rect">
            <a:avLst/>
          </a:prstGeom>
        </p:spPr>
      </p:pic>
      <p:sp>
        <p:nvSpPr>
          <p:cNvPr id="4" name="TextBox 3"/>
          <p:cNvSpPr txBox="1"/>
          <p:nvPr/>
        </p:nvSpPr>
        <p:spPr>
          <a:xfrm>
            <a:off x="386536" y="0"/>
            <a:ext cx="8158677" cy="236988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800" dirty="0" smtClean="0"/>
              <a:t>30 day forecasts with Coupled </a:t>
            </a:r>
            <a:r>
              <a:rPr lang="en-US" sz="2800" dirty="0" err="1" smtClean="0"/>
              <a:t>Atmos</a:t>
            </a:r>
            <a:r>
              <a:rPr lang="en-US" sz="2800" dirty="0" smtClean="0"/>
              <a:t>/Ocean Products – </a:t>
            </a:r>
          </a:p>
          <a:p>
            <a:endParaRPr lang="en-US" sz="2400" dirty="0" smtClean="0"/>
          </a:p>
          <a:p>
            <a:pPr algn="ctr"/>
            <a:r>
              <a:rPr lang="en-US" sz="3200" dirty="0" err="1" smtClean="0">
                <a:solidFill>
                  <a:schemeClr val="tx2">
                    <a:lumMod val="50000"/>
                  </a:schemeClr>
                </a:solidFill>
              </a:rPr>
              <a:t>www.cptec.inpe.br</a:t>
            </a:r>
            <a:endParaRPr lang="en-US" sz="3200" dirty="0" smtClean="0">
              <a:solidFill>
                <a:schemeClr val="tx2">
                  <a:lumMod val="50000"/>
                </a:schemeClr>
              </a:solidFill>
            </a:endParaRPr>
          </a:p>
          <a:p>
            <a:endParaRPr lang="en-US" dirty="0" smtClean="0"/>
          </a:p>
          <a:p>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Avaliação de Pressão.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0" y="0"/>
            <a:ext cx="5299364" cy="6858000"/>
          </a:xfrm>
          <a:prstGeom prst="rect">
            <a:avLst/>
          </a:prstGeom>
        </p:spPr>
      </p:pic>
      <p:pic>
        <p:nvPicPr>
          <p:cNvPr id="3" name="Picture 2" descr="gera_fig.php.png"/>
          <p:cNvPicPr>
            <a:picLocks noChangeAspect="1"/>
          </p:cNvPicPr>
          <p:nvPr/>
        </p:nvPicPr>
        <p:blipFill>
          <a:blip r:embed="rId4"/>
          <a:stretch>
            <a:fillRect/>
          </a:stretch>
        </p:blipFill>
        <p:spPr>
          <a:xfrm>
            <a:off x="5057022" y="1970769"/>
            <a:ext cx="4086978" cy="4887231"/>
          </a:xfrm>
          <a:prstGeom prst="rect">
            <a:avLst/>
          </a:prstGeom>
        </p:spPr>
      </p:pic>
      <p:sp>
        <p:nvSpPr>
          <p:cNvPr id="4" name="TextBox 3"/>
          <p:cNvSpPr txBox="1"/>
          <p:nvPr/>
        </p:nvSpPr>
        <p:spPr>
          <a:xfrm>
            <a:off x="5466728" y="415498"/>
            <a:ext cx="3451217" cy="83099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2400" dirty="0" smtClean="0"/>
              <a:t>Evaluation of 30 day forecasts</a:t>
            </a:r>
            <a:endParaRPr lang="en-US" sz="24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Picture 7.png"/>
          <p:cNvPicPr>
            <a:picLocks noChangeAspect="1"/>
          </p:cNvPicPr>
          <p:nvPr/>
        </p:nvPicPr>
        <p:blipFill>
          <a:blip r:embed="rId2"/>
          <a:stretch>
            <a:fillRect/>
          </a:stretch>
        </p:blipFill>
        <p:spPr>
          <a:xfrm>
            <a:off x="0" y="759316"/>
            <a:ext cx="8560993" cy="6098684"/>
          </a:xfrm>
          <a:prstGeom prst="rect">
            <a:avLst/>
          </a:prstGeom>
        </p:spPr>
      </p:pic>
      <p:sp>
        <p:nvSpPr>
          <p:cNvPr id="3" name="TextBox 2"/>
          <p:cNvSpPr txBox="1"/>
          <p:nvPr/>
        </p:nvSpPr>
        <p:spPr>
          <a:xfrm>
            <a:off x="0" y="0"/>
            <a:ext cx="9143999" cy="584776"/>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3200" dirty="0" smtClean="0"/>
              <a:t>MASTER – Univ. of Sao Paulo – </a:t>
            </a:r>
            <a:r>
              <a:rPr lang="en-US" sz="3200" dirty="0" err="1" smtClean="0">
                <a:solidFill>
                  <a:srgbClr val="10253F"/>
                </a:solidFill>
              </a:rPr>
              <a:t>www.master.iag.usp.br</a:t>
            </a:r>
            <a:endParaRPr lang="en-US" sz="3200" dirty="0">
              <a:solidFill>
                <a:srgbClr val="10253F"/>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press_GRU_07062010.png"/>
          <p:cNvPicPr>
            <a:picLocks noChangeAspect="1"/>
          </p:cNvPicPr>
          <p:nvPr/>
        </p:nvPicPr>
        <p:blipFill>
          <a:blip r:embed="rId2"/>
          <a:stretch>
            <a:fillRect/>
          </a:stretch>
        </p:blipFill>
        <p:spPr>
          <a:xfrm>
            <a:off x="0" y="0"/>
            <a:ext cx="9144000" cy="3865606"/>
          </a:xfrm>
          <a:prstGeom prst="rect">
            <a:avLst/>
          </a:prstGeom>
        </p:spPr>
      </p:pic>
      <p:pic>
        <p:nvPicPr>
          <p:cNvPr id="5" name="Picture 4" descr="temp_acopl.png"/>
          <p:cNvPicPr>
            <a:picLocks noChangeAspect="1"/>
          </p:cNvPicPr>
          <p:nvPr/>
        </p:nvPicPr>
        <p:blipFill>
          <a:blip r:embed="rId3"/>
          <a:stretch>
            <a:fillRect/>
          </a:stretch>
        </p:blipFill>
        <p:spPr>
          <a:xfrm>
            <a:off x="0" y="3865606"/>
            <a:ext cx="9144000" cy="3119394"/>
          </a:xfrm>
          <a:prstGeom prst="rect">
            <a:avLst/>
          </a:prstGeom>
        </p:spPr>
      </p:pic>
      <p:sp>
        <p:nvSpPr>
          <p:cNvPr id="6" name="TextBox 5"/>
          <p:cNvSpPr txBox="1"/>
          <p:nvPr/>
        </p:nvSpPr>
        <p:spPr>
          <a:xfrm>
            <a:off x="3409803" y="538424"/>
            <a:ext cx="3837753"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dirty="0" smtClean="0"/>
              <a:t>SLP – SBGR Airport – Sao Paulo Brazil</a:t>
            </a:r>
            <a:endParaRPr lang="en-US" dirty="0"/>
          </a:p>
        </p:txBody>
      </p:sp>
      <p:sp>
        <p:nvSpPr>
          <p:cNvPr id="7" name="TextBox 6"/>
          <p:cNvSpPr txBox="1"/>
          <p:nvPr/>
        </p:nvSpPr>
        <p:spPr>
          <a:xfrm>
            <a:off x="938730" y="2388393"/>
            <a:ext cx="2968047" cy="64633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dirty="0" smtClean="0"/>
              <a:t>Blue line – average of last 10 forecasts – 5 days</a:t>
            </a:r>
            <a:endParaRPr lang="en-US" dirty="0"/>
          </a:p>
        </p:txBody>
      </p:sp>
      <p:sp>
        <p:nvSpPr>
          <p:cNvPr id="8" name="TextBox 7"/>
          <p:cNvSpPr txBox="1"/>
          <p:nvPr/>
        </p:nvSpPr>
        <p:spPr>
          <a:xfrm>
            <a:off x="5024972" y="2705925"/>
            <a:ext cx="2222584"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dirty="0" smtClean="0"/>
              <a:t>Blue dots: </a:t>
            </a:r>
            <a:r>
              <a:rPr lang="en-US" dirty="0" err="1" smtClean="0"/>
              <a:t>obs</a:t>
            </a:r>
            <a:endParaRPr lang="en-US" dirty="0"/>
          </a:p>
        </p:txBody>
      </p:sp>
      <p:sp>
        <p:nvSpPr>
          <p:cNvPr id="9" name="TextBox 8"/>
          <p:cNvSpPr txBox="1"/>
          <p:nvPr/>
        </p:nvSpPr>
        <p:spPr>
          <a:xfrm>
            <a:off x="938730" y="4500670"/>
            <a:ext cx="2471073" cy="646331"/>
          </a:xfrm>
          <a:prstGeom prst="rect">
            <a:avLst/>
          </a:prstGeom>
          <a:noFill/>
        </p:spPr>
        <p:txBody>
          <a:bodyPr wrap="square" rtlCol="0">
            <a:spAutoFit/>
          </a:bodyPr>
          <a:lstStyle/>
          <a:p>
            <a:r>
              <a:rPr lang="en-US" dirty="0" smtClean="0"/>
              <a:t>Mean Square Error after Bias removal</a:t>
            </a:r>
            <a:endParaRPr lang="en-US" dirty="0"/>
          </a:p>
        </p:txBody>
      </p:sp>
      <p:sp>
        <p:nvSpPr>
          <p:cNvPr id="10" name="TextBox 9"/>
          <p:cNvSpPr txBox="1"/>
          <p:nvPr/>
        </p:nvSpPr>
        <p:spPr>
          <a:xfrm>
            <a:off x="4445168" y="5784604"/>
            <a:ext cx="2208779"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dirty="0" err="1" smtClean="0"/>
              <a:t>Temperatura</a:t>
            </a:r>
            <a:r>
              <a:rPr lang="en-US" dirty="0" smtClean="0"/>
              <a:t> 2m</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7028152" cy="3538692"/>
          </a:xfrm>
          <a:prstGeom prst="rect">
            <a:avLst/>
          </a:prstGeom>
        </p:spPr>
      </p:pic>
      <p:pic>
        <p:nvPicPr>
          <p:cNvPr id="3" name="Picture 2"/>
          <p:cNvPicPr>
            <a:picLocks noChangeAspect="1"/>
          </p:cNvPicPr>
          <p:nvPr/>
        </p:nvPicPr>
        <p:blipFill>
          <a:blip r:embed="rId3"/>
          <a:stretch>
            <a:fillRect/>
          </a:stretch>
        </p:blipFill>
        <p:spPr>
          <a:xfrm>
            <a:off x="0" y="3538692"/>
            <a:ext cx="7028152" cy="3319308"/>
          </a:xfrm>
          <a:prstGeom prst="rect">
            <a:avLst/>
          </a:prstGeom>
        </p:spPr>
      </p:pic>
      <p:sp>
        <p:nvSpPr>
          <p:cNvPr id="4" name="TextBox 3"/>
          <p:cNvSpPr txBox="1"/>
          <p:nvPr/>
        </p:nvSpPr>
        <p:spPr>
          <a:xfrm>
            <a:off x="6721536" y="356723"/>
            <a:ext cx="2422464" cy="4154983"/>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400" dirty="0" smtClean="0"/>
              <a:t>Fig 9 Phase </a:t>
            </a:r>
            <a:r>
              <a:rPr lang="en-US" sz="2400" dirty="0" smtClean="0"/>
              <a:t>composites of OLR anomalies. Light (dark) shading indicates positive</a:t>
            </a:r>
          </a:p>
          <a:p>
            <a:r>
              <a:rPr lang="en-US" sz="2400" dirty="0" smtClean="0"/>
              <a:t>(negative) anomalies. Contour interval is 2.5 W m-2; zero contours omitted.</a:t>
            </a:r>
            <a:endParaRPr lang="en-US" sz="2400" dirty="0"/>
          </a:p>
        </p:txBody>
      </p:sp>
      <p:sp>
        <p:nvSpPr>
          <p:cNvPr id="5" name="TextBox 4"/>
          <p:cNvSpPr txBox="1"/>
          <p:nvPr/>
        </p:nvSpPr>
        <p:spPr>
          <a:xfrm>
            <a:off x="6721536" y="4832008"/>
            <a:ext cx="2210214" cy="116955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1000" b="1" dirty="0" smtClean="0"/>
              <a:t>Influence of the Madden-Julian Oscillation on forecasts of</a:t>
            </a:r>
          </a:p>
          <a:p>
            <a:r>
              <a:rPr lang="en-US" sz="1000" b="1" dirty="0" smtClean="0"/>
              <a:t>extreme precipitation in the contiguous United States</a:t>
            </a:r>
          </a:p>
          <a:p>
            <a:r>
              <a:rPr lang="en-US" sz="1000" dirty="0" smtClean="0"/>
              <a:t>Charles </a:t>
            </a:r>
            <a:r>
              <a:rPr lang="en-US" sz="1000" dirty="0" smtClean="0"/>
              <a:t>Jones, </a:t>
            </a:r>
            <a:r>
              <a:rPr lang="en-US" sz="1000" dirty="0" smtClean="0"/>
              <a:t>Jon </a:t>
            </a:r>
            <a:r>
              <a:rPr lang="en-US" sz="1000" dirty="0" err="1" smtClean="0"/>
              <a:t>Gottschalck</a:t>
            </a:r>
            <a:endParaRPr lang="en-US" sz="1000" dirty="0" smtClean="0"/>
          </a:p>
          <a:p>
            <a:r>
              <a:rPr lang="en-US" sz="1000" dirty="0" smtClean="0"/>
              <a:t>Leila M. V. </a:t>
            </a:r>
            <a:r>
              <a:rPr lang="en-US" sz="1000" dirty="0" err="1" smtClean="0"/>
              <a:t>Carvalho</a:t>
            </a:r>
            <a:r>
              <a:rPr lang="en-US" sz="1000" dirty="0" smtClean="0"/>
              <a:t> </a:t>
            </a:r>
            <a:r>
              <a:rPr lang="en-US" sz="1000" dirty="0" smtClean="0"/>
              <a:t>and Wayne </a:t>
            </a:r>
            <a:r>
              <a:rPr lang="en-US" sz="1000" dirty="0" smtClean="0"/>
              <a:t>Higgins, 2010 - MWR</a:t>
            </a:r>
            <a:endParaRPr lang="en-US" sz="1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Title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lstStyle/>
          <a:p>
            <a:r>
              <a:rPr lang="en-US" sz="5400" dirty="0" smtClean="0"/>
              <a:t>Highlights</a:t>
            </a:r>
          </a:p>
        </p:txBody>
      </p:sp>
      <p:sp>
        <p:nvSpPr>
          <p:cNvPr id="3" name="Content Placeholder 2"/>
          <p:cNvSpPr>
            <a:spLocks noGrp="1"/>
          </p:cNvSpPr>
          <p:nvPr>
            <p:ph idx="1"/>
          </p:nvPr>
        </p:nvSpPr>
        <p:spPr/>
        <p:style>
          <a:lnRef idx="1">
            <a:schemeClr val="accent1"/>
          </a:lnRef>
          <a:fillRef idx="2">
            <a:schemeClr val="accent1"/>
          </a:fillRef>
          <a:effectRef idx="1">
            <a:schemeClr val="accent1"/>
          </a:effectRef>
          <a:fontRef idx="minor">
            <a:schemeClr val="dk1"/>
          </a:fontRef>
        </p:style>
        <p:txBody>
          <a:bodyPr>
            <a:normAutofit/>
          </a:bodyPr>
          <a:lstStyle/>
          <a:p>
            <a:pPr>
              <a:lnSpc>
                <a:spcPct val="80000"/>
              </a:lnSpc>
            </a:pPr>
            <a:r>
              <a:rPr lang="en-US" sz="3000" dirty="0" smtClean="0"/>
              <a:t>Improved stochastic treatments of model errors in ensemble predictions.  Still, </a:t>
            </a:r>
            <a:r>
              <a:rPr lang="en-US" sz="3000" i="1" dirty="0" smtClean="0"/>
              <a:t>physical basis questionable</a:t>
            </a:r>
            <a:r>
              <a:rPr lang="en-US" sz="3000" dirty="0" smtClean="0"/>
              <a:t> in many instances</a:t>
            </a:r>
            <a:r>
              <a:rPr lang="en-US" sz="3000" i="1" dirty="0" smtClean="0"/>
              <a:t>.</a:t>
            </a:r>
          </a:p>
          <a:p>
            <a:pPr>
              <a:lnSpc>
                <a:spcPct val="80000"/>
              </a:lnSpc>
            </a:pPr>
            <a:r>
              <a:rPr lang="en-US" sz="3000" dirty="0" smtClean="0"/>
              <a:t>Growing maturity of ensemble </a:t>
            </a:r>
            <a:r>
              <a:rPr lang="en-US" sz="3000" dirty="0" err="1" smtClean="0"/>
              <a:t>Kalman</a:t>
            </a:r>
            <a:r>
              <a:rPr lang="en-US" sz="3000" dirty="0" smtClean="0"/>
              <a:t> filter for improved data assimilation, ensemble initialization.</a:t>
            </a:r>
          </a:p>
          <a:p>
            <a:pPr>
              <a:lnSpc>
                <a:spcPct val="80000"/>
              </a:lnSpc>
            </a:pPr>
            <a:r>
              <a:rPr lang="en-US" sz="3000" dirty="0" smtClean="0"/>
              <a:t>Successful demonstrations of convection-permitting ensembles.</a:t>
            </a:r>
          </a:p>
          <a:p>
            <a:pPr>
              <a:lnSpc>
                <a:spcPct val="80000"/>
              </a:lnSpc>
            </a:pPr>
            <a:r>
              <a:rPr lang="en-US" sz="3000" dirty="0" smtClean="0"/>
              <a:t>Facilitation of research and model comparisons with new TIGGE data set</a:t>
            </a:r>
          </a:p>
          <a:p>
            <a:pPr>
              <a:lnSpc>
                <a:spcPct val="80000"/>
              </a:lnSpc>
            </a:pPr>
            <a:r>
              <a:rPr lang="en-US" sz="3000" dirty="0" err="1" smtClean="0"/>
              <a:t>Reforecasts</a:t>
            </a:r>
            <a:r>
              <a:rPr lang="en-US" sz="3000" dirty="0" smtClean="0"/>
              <a:t> and ensemble post-processing</a:t>
            </a:r>
          </a:p>
        </p:txBody>
      </p:sp>
      <p:sp>
        <p:nvSpPr>
          <p:cNvPr id="4" name="Slide Number Placeholder 3"/>
          <p:cNvSpPr>
            <a:spLocks noGrp="1"/>
          </p:cNvSpPr>
          <p:nvPr>
            <p:ph type="sldNum" sz="quarter" idx="12"/>
          </p:nvPr>
        </p:nvSpPr>
        <p:spPr/>
        <p:txBody>
          <a:bodyPr/>
          <a:lstStyle/>
          <a:p>
            <a:fld id="{A94D6FEE-3CCC-E84F-B269-6F05933BED10}" type="slidenum">
              <a:rPr lang="en-US"/>
              <a:pPr/>
              <a:t>4</a:t>
            </a:fld>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Rectangle 2"/>
          <p:cNvSpPr/>
          <p:nvPr/>
        </p:nvSpPr>
        <p:spPr>
          <a:xfrm>
            <a:off x="5439118" y="0"/>
            <a:ext cx="3704882" cy="6555641"/>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en-US" sz="2000" dirty="0" smtClean="0"/>
              <a:t>Figure 11 shows detailed views of the influence of the MJO on forecast skill </a:t>
            </a:r>
            <a:r>
              <a:rPr lang="en-US" sz="2000" dirty="0" smtClean="0"/>
              <a:t>for 90th </a:t>
            </a:r>
            <a:r>
              <a:rPr lang="en-US" sz="2000" dirty="0" smtClean="0"/>
              <a:t>percentile extreme precipitation. Each panel shows the mean and spread of </a:t>
            </a:r>
            <a:r>
              <a:rPr lang="en-US" sz="2000" dirty="0" smtClean="0"/>
              <a:t>HSS validated </a:t>
            </a:r>
            <a:r>
              <a:rPr lang="en-US" sz="2000" dirty="0" smtClean="0"/>
              <a:t>on each MJO phase; statistics are computed only over </a:t>
            </a:r>
            <a:r>
              <a:rPr lang="en-US" sz="2000" dirty="0" err="1" smtClean="0"/>
              <a:t>gridpoints</a:t>
            </a:r>
            <a:r>
              <a:rPr lang="en-US" sz="2000" dirty="0" smtClean="0"/>
              <a:t> that are</a:t>
            </a:r>
          </a:p>
          <a:p>
            <a:r>
              <a:rPr lang="en-US" sz="2000" dirty="0" smtClean="0"/>
              <a:t>statistically significant relative to inactive MJO conditions. </a:t>
            </a:r>
            <a:r>
              <a:rPr lang="en-US" sz="2000" b="1" dirty="0" smtClean="0"/>
              <a:t>The first aspect to notice </a:t>
            </a:r>
            <a:r>
              <a:rPr lang="en-US" sz="2000" b="1" dirty="0" smtClean="0"/>
              <a:t>is that </a:t>
            </a:r>
            <a:r>
              <a:rPr lang="en-US" sz="2000" b="1" dirty="0" smtClean="0"/>
              <a:t>HSS 3 0.1 extends to 13-14 day lead times especially in phases 1-2 and 7-8</a:t>
            </a:r>
            <a:r>
              <a:rPr lang="en-US" sz="2000" b="1" dirty="0" smtClean="0"/>
              <a:t>, </a:t>
            </a:r>
            <a:r>
              <a:rPr lang="en-US" sz="2000" dirty="0" smtClean="0"/>
              <a:t>which contrasts </a:t>
            </a:r>
            <a:r>
              <a:rPr lang="en-US" sz="2000" dirty="0" smtClean="0"/>
              <a:t>to the overall skill of 7-8 day shown previously (Fig. 8). Another important</a:t>
            </a:r>
          </a:p>
          <a:p>
            <a:r>
              <a:rPr lang="en-US" sz="2000" dirty="0" smtClean="0"/>
              <a:t>point is that the maximum HSS validated during MJO conditions is higher than the</a:t>
            </a:r>
          </a:p>
          <a:p>
            <a:r>
              <a:rPr lang="en-US" sz="2000" dirty="0" smtClean="0"/>
              <a:t>overall skill (Fig. 8) and extend to longer leads in phases 1-2 and 8.</a:t>
            </a:r>
            <a:endParaRPr lang="en-US" sz="2000" dirty="0"/>
          </a:p>
        </p:txBody>
      </p:sp>
      <p:pic>
        <p:nvPicPr>
          <p:cNvPr id="5" name="Picture 4"/>
          <p:cNvPicPr>
            <a:picLocks noChangeAspect="1"/>
          </p:cNvPicPr>
          <p:nvPr/>
        </p:nvPicPr>
        <p:blipFill>
          <a:blip r:embed="rId2"/>
          <a:stretch>
            <a:fillRect/>
          </a:stretch>
        </p:blipFill>
        <p:spPr>
          <a:xfrm>
            <a:off x="-13784" y="0"/>
            <a:ext cx="5452902" cy="6858000"/>
          </a:xfrm>
          <a:prstGeom prst="rect">
            <a:avLst/>
          </a:prstGeo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952536" y="234698"/>
            <a:ext cx="7578873" cy="181588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2800" dirty="0" smtClean="0"/>
              <a:t>A general problem with &gt;15d forecasts and seasonal forecasts:</a:t>
            </a:r>
          </a:p>
          <a:p>
            <a:endParaRPr lang="en-US" sz="2800" dirty="0" smtClean="0"/>
          </a:p>
          <a:p>
            <a:pPr>
              <a:buFont typeface="Arial"/>
              <a:buChar char="•"/>
            </a:pPr>
            <a:r>
              <a:rPr lang="en-US" sz="2800" dirty="0" smtClean="0"/>
              <a:t>  lack of power in the </a:t>
            </a:r>
            <a:r>
              <a:rPr lang="en-US" sz="2800" dirty="0" err="1" smtClean="0"/>
              <a:t>intraseasonal</a:t>
            </a:r>
            <a:r>
              <a:rPr lang="en-US" sz="2800" dirty="0" smtClean="0"/>
              <a:t> time scale</a:t>
            </a:r>
            <a:endParaRPr lang="en-US" sz="2800" dirty="0"/>
          </a:p>
        </p:txBody>
      </p:sp>
      <p:pic>
        <p:nvPicPr>
          <p:cNvPr id="6" name="Picture 5" descr="30s75w_dias.jpg"/>
          <p:cNvPicPr>
            <a:picLocks noChangeAspect="1"/>
          </p:cNvPicPr>
          <p:nvPr/>
        </p:nvPicPr>
        <p:blipFill>
          <a:blip r:embed="rId2"/>
          <a:stretch>
            <a:fillRect/>
          </a:stretch>
        </p:blipFill>
        <p:spPr>
          <a:xfrm>
            <a:off x="0" y="2308551"/>
            <a:ext cx="9144000" cy="4549449"/>
          </a:xfrm>
          <a:prstGeom prst="rect">
            <a:avLst/>
          </a:prstGeom>
        </p:spPr>
      </p:pic>
      <p:sp>
        <p:nvSpPr>
          <p:cNvPr id="5" name="TextBox 4"/>
          <p:cNvSpPr txBox="1"/>
          <p:nvPr/>
        </p:nvSpPr>
        <p:spPr>
          <a:xfrm>
            <a:off x="1905071" y="2308551"/>
            <a:ext cx="5149217"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dirty="0" smtClean="0"/>
              <a:t>Power spectra of </a:t>
            </a:r>
            <a:r>
              <a:rPr lang="en-US" dirty="0" err="1" smtClean="0"/>
              <a:t>meridional</a:t>
            </a:r>
            <a:r>
              <a:rPr lang="en-US" dirty="0" smtClean="0"/>
              <a:t> wind at 40S , 60W – CPTEC –  From seasonal forecasting model</a:t>
            </a:r>
            <a:endParaRPr lang="en-US" dirty="0"/>
          </a:p>
        </p:txBody>
      </p:sp>
      <p:sp>
        <p:nvSpPr>
          <p:cNvPr id="7" name="TextBox 6"/>
          <p:cNvSpPr txBox="1"/>
          <p:nvPr/>
        </p:nvSpPr>
        <p:spPr>
          <a:xfrm>
            <a:off x="4790289" y="6530114"/>
            <a:ext cx="4353711"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dirty="0" smtClean="0"/>
              <a:t>S. </a:t>
            </a:r>
            <a:r>
              <a:rPr lang="en-US" dirty="0" err="1" smtClean="0"/>
              <a:t>Ferraz</a:t>
            </a:r>
            <a:r>
              <a:rPr lang="en-US" dirty="0" smtClean="0"/>
              <a:t>  and P. Silva Dias – 2010 – prep.</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682560" y="0"/>
            <a:ext cx="7807680" cy="1144921"/>
          </a:xfrm>
          <a:ln/>
        </p:spPr>
        <p:style>
          <a:lnRef idx="1">
            <a:schemeClr val="accent2"/>
          </a:lnRef>
          <a:fillRef idx="2">
            <a:schemeClr val="accent2"/>
          </a:fillRef>
          <a:effectRef idx="1">
            <a:schemeClr val="accent2"/>
          </a:effectRef>
          <a:fontRef idx="minor">
            <a:schemeClr val="dk1"/>
          </a:fontRef>
        </p:style>
        <p:txBody>
          <a:bodyPr tIns="32002"/>
          <a:lstStyle/>
          <a:p>
            <a:pPr>
              <a:tabLst>
                <a:tab pos="656650" algn="l"/>
                <a:tab pos="1313299" algn="l"/>
                <a:tab pos="1969949" algn="l"/>
                <a:tab pos="2626599" algn="l"/>
                <a:tab pos="3283248" algn="l"/>
                <a:tab pos="3939898" algn="l"/>
                <a:tab pos="4596548" algn="l"/>
                <a:tab pos="5253198" algn="l"/>
                <a:tab pos="5909847" algn="l"/>
                <a:tab pos="6566497" algn="l"/>
                <a:tab pos="7223147" algn="l"/>
              </a:tabLst>
            </a:pPr>
            <a:r>
              <a:rPr lang="de-DE" dirty="0"/>
              <a:t>General </a:t>
            </a:r>
            <a:r>
              <a:rPr lang="de-DE" dirty="0" err="1"/>
              <a:t>View</a:t>
            </a:r>
            <a:endParaRPr lang="de-DE" dirty="0"/>
          </a:p>
        </p:txBody>
      </p:sp>
      <p:pic>
        <p:nvPicPr>
          <p:cNvPr id="4098" name="Picture 2"/>
          <p:cNvPicPr>
            <a:picLocks noChangeAspect="1" noChangeArrowheads="1"/>
          </p:cNvPicPr>
          <p:nvPr/>
        </p:nvPicPr>
        <p:blipFill>
          <a:blip r:embed="rId3"/>
          <a:srcRect/>
          <a:stretch>
            <a:fillRect/>
          </a:stretch>
        </p:blipFill>
        <p:spPr bwMode="auto">
          <a:xfrm>
            <a:off x="326880" y="1144921"/>
            <a:ext cx="8490240" cy="6041435"/>
          </a:xfrm>
          <a:prstGeom prst="rect">
            <a:avLst/>
          </a:prstGeom>
          <a:noFill/>
          <a:ln w="9525">
            <a:noFill/>
            <a:round/>
            <a:headEnd/>
            <a:tailEnd/>
          </a:ln>
          <a:effectLst/>
        </p:spPr>
      </p:pic>
      <p:sp>
        <p:nvSpPr>
          <p:cNvPr id="4" name="TextBox 3"/>
          <p:cNvSpPr txBox="1"/>
          <p:nvPr/>
        </p:nvSpPr>
        <p:spPr>
          <a:xfrm>
            <a:off x="510780" y="6190162"/>
            <a:ext cx="8306340"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dirty="0" smtClean="0"/>
              <a:t>Based on </a:t>
            </a:r>
            <a:r>
              <a:rPr lang="en-US" dirty="0" err="1" smtClean="0"/>
              <a:t>Raupp</a:t>
            </a:r>
            <a:r>
              <a:rPr lang="en-US" dirty="0" smtClean="0"/>
              <a:t> and Silva Dias – JAS 2010 – Ramirez, Silva Dias and </a:t>
            </a:r>
            <a:r>
              <a:rPr lang="en-US" dirty="0" err="1" smtClean="0"/>
              <a:t>Raupp</a:t>
            </a:r>
            <a:r>
              <a:rPr lang="en-US" dirty="0" smtClean="0"/>
              <a:t> in prep.</a:t>
            </a:r>
            <a:endParaRPr lang="en-US" dirty="0"/>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0" y="0"/>
            <a:ext cx="9143999" cy="674030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b="1" dirty="0" smtClean="0"/>
              <a:t>GIFS TIGGE WG ‐ 8th meeting (WMO Geneva 22‐24 February 2010)</a:t>
            </a:r>
          </a:p>
          <a:p>
            <a:pPr algn="ctr"/>
            <a:endParaRPr lang="en-US" b="1" dirty="0" smtClean="0"/>
          </a:p>
          <a:p>
            <a:pPr algn="ctr"/>
            <a:r>
              <a:rPr lang="en-US" b="1" dirty="0" smtClean="0"/>
              <a:t> </a:t>
            </a:r>
            <a:r>
              <a:rPr lang="en-US" b="1" dirty="0" smtClean="0"/>
              <a:t>Collaboration with WCRP including the </a:t>
            </a:r>
            <a:r>
              <a:rPr lang="en-US" b="1" dirty="0" smtClean="0"/>
              <a:t>CHFP</a:t>
            </a:r>
          </a:p>
          <a:p>
            <a:endParaRPr lang="en-US" b="1" dirty="0" smtClean="0"/>
          </a:p>
          <a:p>
            <a:pPr>
              <a:buFont typeface="Arial"/>
              <a:buChar char="•"/>
            </a:pPr>
            <a:r>
              <a:rPr lang="en-US" dirty="0" smtClean="0"/>
              <a:t>A </a:t>
            </a:r>
            <a:r>
              <a:rPr lang="en-US" dirty="0" smtClean="0"/>
              <a:t>way forward was to work together on a sub‐seasonal </a:t>
            </a:r>
            <a:r>
              <a:rPr lang="en-US" dirty="0" smtClean="0"/>
              <a:t>to seasonal </a:t>
            </a:r>
            <a:r>
              <a:rPr lang="en-US" dirty="0" smtClean="0"/>
              <a:t>project i.e. 0 to 90 days. The UKMO has agreed to host a workshop in</a:t>
            </a:r>
            <a:r>
              <a:rPr lang="en-US" dirty="0" smtClean="0"/>
              <a:t> Dec. </a:t>
            </a:r>
            <a:r>
              <a:rPr lang="en-US" dirty="0" smtClean="0"/>
              <a:t>to take this</a:t>
            </a:r>
          </a:p>
          <a:p>
            <a:r>
              <a:rPr lang="en-US" dirty="0" smtClean="0"/>
              <a:t>forward – it should naturally lead to much closer links between TIGGE and the CHFP</a:t>
            </a:r>
            <a:r>
              <a:rPr lang="en-US" dirty="0" smtClean="0"/>
              <a:t>.</a:t>
            </a:r>
          </a:p>
          <a:p>
            <a:endParaRPr lang="en-US" dirty="0" smtClean="0"/>
          </a:p>
          <a:p>
            <a:pPr>
              <a:buFont typeface="Arial"/>
              <a:buChar char="•"/>
            </a:pPr>
            <a:r>
              <a:rPr lang="en-US" dirty="0" smtClean="0"/>
              <a:t>There </a:t>
            </a:r>
            <a:r>
              <a:rPr lang="en-US" dirty="0" smtClean="0"/>
              <a:t>is a basic mismatch since TIGGE is “</a:t>
            </a:r>
            <a:r>
              <a:rPr lang="en-US" dirty="0" smtClean="0"/>
              <a:t>real time</a:t>
            </a:r>
            <a:r>
              <a:rPr lang="en-US" dirty="0" smtClean="0"/>
              <a:t>” and has limited data sets. It may be possible to extend some TIGGE forecasts from 15 </a:t>
            </a:r>
            <a:r>
              <a:rPr lang="en-US" dirty="0" smtClean="0"/>
              <a:t>to 90 </a:t>
            </a:r>
            <a:r>
              <a:rPr lang="en-US" dirty="0" smtClean="0"/>
              <a:t>days to look at the “first” season (CPTEC may extend form 30 days to this longer range).</a:t>
            </a:r>
            <a:r>
              <a:rPr lang="en-US" dirty="0" smtClean="0"/>
              <a:t> </a:t>
            </a:r>
          </a:p>
          <a:p>
            <a:pPr>
              <a:buFont typeface="Arial"/>
              <a:buChar char="•"/>
            </a:pPr>
            <a:endParaRPr lang="en-US" dirty="0" smtClean="0"/>
          </a:p>
          <a:p>
            <a:pPr>
              <a:buFont typeface="Arial"/>
              <a:buChar char="•"/>
            </a:pPr>
            <a:r>
              <a:rPr lang="en-US" dirty="0" smtClean="0"/>
              <a:t>The CHFP </a:t>
            </a:r>
            <a:r>
              <a:rPr lang="en-US" dirty="0" err="1" smtClean="0"/>
              <a:t>organises</a:t>
            </a:r>
            <a:r>
              <a:rPr lang="en-US" dirty="0" smtClean="0"/>
              <a:t> runs only 4 times /</a:t>
            </a:r>
            <a:r>
              <a:rPr lang="en-US" dirty="0" err="1" smtClean="0"/>
              <a:t>y</a:t>
            </a:r>
            <a:r>
              <a:rPr lang="en-US" dirty="0" smtClean="0"/>
              <a:t> </a:t>
            </a:r>
            <a:r>
              <a:rPr lang="en-US" dirty="0" smtClean="0"/>
              <a:t>with 10 member ensembles – the TIGGE data could fit </a:t>
            </a:r>
            <a:r>
              <a:rPr lang="en-US" dirty="0" smtClean="0"/>
              <a:t>in the </a:t>
            </a:r>
            <a:r>
              <a:rPr lang="en-US" dirty="0" smtClean="0"/>
              <a:t>early part of the case studies</a:t>
            </a:r>
            <a:r>
              <a:rPr lang="en-US" dirty="0" smtClean="0"/>
              <a:t>. Thus </a:t>
            </a:r>
            <a:r>
              <a:rPr lang="en-US" dirty="0" smtClean="0"/>
              <a:t>the research project should focus on the first season and move to running once</a:t>
            </a:r>
            <a:r>
              <a:rPr lang="en-US" dirty="0" smtClean="0"/>
              <a:t>  month. Initially </a:t>
            </a:r>
            <a:r>
              <a:rPr lang="en-US" dirty="0" smtClean="0"/>
              <a:t>it may be worth looking at the past 3 years from the start of the TIGGE archive out to </a:t>
            </a:r>
            <a:r>
              <a:rPr lang="en-US" dirty="0" smtClean="0"/>
              <a:t>15 days </a:t>
            </a:r>
            <a:r>
              <a:rPr lang="en-US" dirty="0" smtClean="0"/>
              <a:t>and the CHFP archive for longer timescales.</a:t>
            </a:r>
          </a:p>
          <a:p>
            <a:r>
              <a:rPr lang="en-US" dirty="0" err="1" smtClean="0"/>
              <a:t>Organisationally</a:t>
            </a:r>
            <a:r>
              <a:rPr lang="en-US" dirty="0" smtClean="0"/>
              <a:t> a sub‐group of WGSIP should work with a TIGGE sub‐group on this topic</a:t>
            </a:r>
            <a:r>
              <a:rPr lang="en-US" dirty="0" smtClean="0"/>
              <a:t>.</a:t>
            </a:r>
          </a:p>
          <a:p>
            <a:endParaRPr lang="en-US" dirty="0" smtClean="0"/>
          </a:p>
          <a:p>
            <a:pPr>
              <a:buFont typeface="Arial"/>
              <a:buChar char="•"/>
            </a:pPr>
            <a:r>
              <a:rPr lang="en-US" dirty="0" smtClean="0"/>
              <a:t>Technical </a:t>
            </a:r>
            <a:r>
              <a:rPr lang="en-US" dirty="0" smtClean="0"/>
              <a:t>liaison would be essential – a technical person from CHFP should liaise with a </a:t>
            </a:r>
            <a:r>
              <a:rPr lang="en-US" dirty="0" smtClean="0"/>
              <a:t>TIGGEGIFS expert </a:t>
            </a:r>
            <a:r>
              <a:rPr lang="en-US" dirty="0" smtClean="0"/>
              <a:t>(possibly from NCAR).</a:t>
            </a:r>
            <a:endParaRPr lang="en-US" dirty="0" smtClean="0"/>
          </a:p>
          <a:p>
            <a:endParaRPr lang="en-US" dirty="0" smtClean="0"/>
          </a:p>
          <a:p>
            <a:pPr>
              <a:buFont typeface="Arial"/>
              <a:buChar char="•"/>
            </a:pPr>
            <a:r>
              <a:rPr lang="en-US" dirty="0" smtClean="0"/>
              <a:t>Extreme </a:t>
            </a:r>
            <a:r>
              <a:rPr lang="en-US" dirty="0" smtClean="0"/>
              <a:t>events were of interest – the common infrastructure should facilitate research in </a:t>
            </a:r>
            <a:r>
              <a:rPr lang="en-US" dirty="0" smtClean="0"/>
              <a:t>this area</a:t>
            </a:r>
            <a:r>
              <a:rPr lang="en-US" dirty="0" smtClean="0"/>
              <a:t>.</a:t>
            </a:r>
            <a:endParaRPr lang="en-US" dirty="0" smtClean="0"/>
          </a:p>
          <a:p>
            <a:endParaRPr lang="en-US" dirty="0"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684997" y="256841"/>
            <a:ext cx="7920282" cy="2308324"/>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buFont typeface="Arial"/>
              <a:buChar char="•"/>
            </a:pPr>
            <a:r>
              <a:rPr lang="en-US" b="1" dirty="0" smtClean="0"/>
              <a:t>The GIFS‐TIGGE WG welcomed the opportunity to collaborate with WGSIP on a </a:t>
            </a:r>
            <a:r>
              <a:rPr lang="en-US" b="1" dirty="0" smtClean="0"/>
              <a:t>proposed seamless </a:t>
            </a:r>
            <a:r>
              <a:rPr lang="en-US" b="1" dirty="0" smtClean="0"/>
              <a:t>forecasting project focused on the 0‐90 day range. A workshop is planned at </a:t>
            </a:r>
            <a:r>
              <a:rPr lang="en-US" b="1" dirty="0" smtClean="0"/>
              <a:t>the </a:t>
            </a:r>
            <a:r>
              <a:rPr lang="en-US" b="1" dirty="0" smtClean="0"/>
              <a:t>Met Office in</a:t>
            </a:r>
            <a:r>
              <a:rPr lang="en-US" b="1" dirty="0" smtClean="0"/>
              <a:t> December  </a:t>
            </a:r>
            <a:r>
              <a:rPr lang="en-US" b="1" dirty="0" smtClean="0"/>
              <a:t>to initiate this project, with involvement from members of the </a:t>
            </a:r>
            <a:r>
              <a:rPr lang="en-US" b="1" dirty="0" smtClean="0"/>
              <a:t>GIFSTIGGE WG </a:t>
            </a:r>
            <a:r>
              <a:rPr lang="en-US" b="1" dirty="0" smtClean="0"/>
              <a:t>and WGSIP</a:t>
            </a:r>
            <a:r>
              <a:rPr lang="en-US" b="1" dirty="0" smtClean="0"/>
              <a:t>.</a:t>
            </a:r>
          </a:p>
          <a:p>
            <a:endParaRPr lang="en-US" b="1" dirty="0" smtClean="0"/>
          </a:p>
          <a:p>
            <a:endParaRPr lang="en-US" b="1" dirty="0" smtClean="0"/>
          </a:p>
          <a:p>
            <a:endParaRPr lang="en-US" b="1" dirty="0" smtClean="0"/>
          </a:p>
          <a:p>
            <a:pPr>
              <a:buFont typeface="Arial"/>
              <a:buChar char="•"/>
            </a:pPr>
            <a:endParaRPr lang="en-US" dirty="0"/>
          </a:p>
        </p:txBody>
      </p:sp>
      <p:sp>
        <p:nvSpPr>
          <p:cNvPr id="3" name="TextBox 2"/>
          <p:cNvSpPr txBox="1"/>
          <p:nvPr/>
        </p:nvSpPr>
        <p:spPr>
          <a:xfrm>
            <a:off x="442394" y="2768171"/>
            <a:ext cx="8162885" cy="424731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b="1" i="1" dirty="0" smtClean="0"/>
              <a:t>Action items from </a:t>
            </a:r>
            <a:r>
              <a:rPr lang="en-US" b="1" dirty="0" smtClean="0"/>
              <a:t>GIFS TIGGE WG ‐ 8th meeting (WMO Geneva 22‐24 February 2010):</a:t>
            </a:r>
          </a:p>
          <a:p>
            <a:endParaRPr lang="en-US" b="1" i="1" dirty="0" smtClean="0"/>
          </a:p>
          <a:p>
            <a:r>
              <a:rPr lang="en-US" b="1" i="1" dirty="0" smtClean="0"/>
              <a:t> </a:t>
            </a:r>
          </a:p>
          <a:p>
            <a:r>
              <a:rPr lang="en-US" b="1" i="1" dirty="0" smtClean="0"/>
              <a:t>Action 8.11.1: David </a:t>
            </a:r>
            <a:r>
              <a:rPr lang="en-US" b="1" i="1" dirty="0" err="1" smtClean="0"/>
              <a:t>Burridge</a:t>
            </a:r>
            <a:r>
              <a:rPr lang="en-US" b="1" i="1" dirty="0" smtClean="0"/>
              <a:t> to nominate a representative from one of the TIGGE archive </a:t>
            </a:r>
            <a:r>
              <a:rPr lang="en-US" b="1" dirty="0" err="1" smtClean="0"/>
              <a:t>centres</a:t>
            </a:r>
            <a:r>
              <a:rPr lang="en-US" b="1" dirty="0" smtClean="0"/>
              <a:t> to liaise with the technical manager at CIMA, which hosts the CHFP data set, to compare CHFP and TIGGE archive methods and recommend how to proceed for the planned project.</a:t>
            </a:r>
          </a:p>
          <a:p>
            <a:endParaRPr lang="en-US" b="1" dirty="0" smtClean="0"/>
          </a:p>
          <a:p>
            <a:r>
              <a:rPr lang="en-US" b="1" i="1" dirty="0" smtClean="0"/>
              <a:t>Action 8.11.2: Pedro Silva‐Dias to represent the GIFS‐TIGGE WG at the next WGSIP meeting, </a:t>
            </a:r>
            <a:r>
              <a:rPr lang="en-US" b="1" dirty="0" smtClean="0"/>
              <a:t>planned for July in Argentina.</a:t>
            </a:r>
          </a:p>
          <a:p>
            <a:endParaRPr lang="en-US" b="1" dirty="0" smtClean="0"/>
          </a:p>
          <a:p>
            <a:r>
              <a:rPr lang="en-US" b="1" i="1" dirty="0" smtClean="0"/>
              <a:t>Action 8.11.3: Richard </a:t>
            </a:r>
            <a:r>
              <a:rPr lang="en-US" b="1" i="1" dirty="0" err="1" smtClean="0"/>
              <a:t>Swinbank</a:t>
            </a:r>
            <a:r>
              <a:rPr lang="en-US" b="1" i="1" dirty="0" smtClean="0"/>
              <a:t>  to represent GIFS‐TIGGE WG at WCRP‐WWRP workshop on </a:t>
            </a:r>
            <a:r>
              <a:rPr lang="en-US" b="1" i="1" dirty="0" err="1" smtClean="0"/>
              <a:t>intraseasonal</a:t>
            </a:r>
            <a:r>
              <a:rPr lang="en-US" b="1" i="1" dirty="0" smtClean="0"/>
              <a:t> </a:t>
            </a:r>
            <a:r>
              <a:rPr lang="en-US" b="1" dirty="0" smtClean="0"/>
              <a:t>forecasting in Exeter ‐ Nov 2010</a:t>
            </a:r>
          </a:p>
          <a:p>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242603" y="814539"/>
            <a:ext cx="8687335" cy="424731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3600" dirty="0" smtClean="0"/>
              <a:t>Conclusions:</a:t>
            </a:r>
          </a:p>
          <a:p>
            <a:endParaRPr lang="en-US" dirty="0" smtClean="0"/>
          </a:p>
          <a:p>
            <a:pPr>
              <a:buFont typeface="Arial"/>
              <a:buChar char="•"/>
            </a:pPr>
            <a:r>
              <a:rPr lang="en-US" sz="2400" dirty="0" smtClean="0"/>
              <a:t>Need closer collaboration with TIGGE, primarily with centers doing &gt; 15 day forecasts;</a:t>
            </a:r>
          </a:p>
          <a:p>
            <a:endParaRPr lang="en-US" sz="2400" dirty="0" smtClean="0"/>
          </a:p>
          <a:p>
            <a:pPr lvl="1">
              <a:buFont typeface="Arial"/>
              <a:buChar char="•"/>
            </a:pPr>
            <a:r>
              <a:rPr lang="en-US" sz="2400" dirty="0" smtClean="0"/>
              <a:t>Use of coupled models</a:t>
            </a:r>
          </a:p>
          <a:p>
            <a:pPr lvl="1">
              <a:buFont typeface="Arial"/>
              <a:buChar char="•"/>
            </a:pPr>
            <a:endParaRPr lang="en-US" sz="2400" dirty="0" smtClean="0"/>
          </a:p>
          <a:p>
            <a:pPr lvl="1">
              <a:buFont typeface="Arial"/>
              <a:buChar char="•"/>
            </a:pPr>
            <a:r>
              <a:rPr lang="en-US" sz="2400" dirty="0" smtClean="0"/>
              <a:t>Combination of models:  estimation theory – Bayesian approach…</a:t>
            </a:r>
          </a:p>
          <a:p>
            <a:pPr lvl="1"/>
            <a:endParaRPr lang="en-US" sz="2400" dirty="0" smtClean="0"/>
          </a:p>
          <a:p>
            <a:pPr lvl="1">
              <a:buFont typeface="Arial"/>
              <a:buChar char="•"/>
            </a:pPr>
            <a:r>
              <a:rPr lang="en-US" sz="2400" dirty="0" smtClean="0"/>
              <a:t>Experience in handling data sets :  TIGGE of the order of </a:t>
            </a:r>
            <a:r>
              <a:rPr lang="en-US" sz="2400" dirty="0" err="1" smtClean="0"/>
              <a:t>Pb</a:t>
            </a:r>
            <a:r>
              <a:rPr lang="en-US" sz="2400" dirty="0" smtClean="0"/>
              <a:t>/yr </a:t>
            </a:r>
            <a:endParaRPr lang="en-US" sz="2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style>
          <a:lnRef idx="1">
            <a:schemeClr val="accent2"/>
          </a:lnRef>
          <a:fillRef idx="2">
            <a:schemeClr val="accent2"/>
          </a:fillRef>
          <a:effectRef idx="1">
            <a:schemeClr val="accent2"/>
          </a:effectRef>
          <a:fontRef idx="minor">
            <a:schemeClr val="dk1"/>
          </a:fontRef>
        </p:style>
        <p:txBody>
          <a:bodyPr/>
          <a:lstStyle/>
          <a:p>
            <a:pPr eaLnBrk="1" hangingPunct="1"/>
            <a:r>
              <a:rPr lang="en-GB" dirty="0"/>
              <a:t>GIFS-TIGGE roadmap</a:t>
            </a:r>
          </a:p>
        </p:txBody>
      </p:sp>
      <p:sp>
        <p:nvSpPr>
          <p:cNvPr id="33795" name="Rectangle 3"/>
          <p:cNvSpPr>
            <a:spLocks noGrp="1" noChangeArrowheads="1"/>
          </p:cNvSpPr>
          <p:nvPr>
            <p:ph type="body" idx="1"/>
          </p:nvPr>
        </p:nvSpPr>
        <p:spPr>
          <a:xfrm>
            <a:off x="457200" y="1341438"/>
            <a:ext cx="8229600" cy="4784725"/>
          </a:xfrm>
        </p:spPr>
        <p:txBody>
          <a:bodyPr/>
          <a:lstStyle/>
          <a:p>
            <a:pPr eaLnBrk="1" hangingPunct="1">
              <a:lnSpc>
                <a:spcPct val="90000"/>
              </a:lnSpc>
            </a:pPr>
            <a:r>
              <a:rPr lang="en-GB" sz="2800"/>
              <a:t>The THORPEX implementation plan envisages the establishment of a Global Interactive Forecast System (GIFS) to realise the benefits of THORPEX in operational forecasting.</a:t>
            </a:r>
          </a:p>
          <a:p>
            <a:pPr eaLnBrk="1" hangingPunct="1">
              <a:lnSpc>
                <a:spcPct val="90000"/>
              </a:lnSpc>
            </a:pPr>
            <a:r>
              <a:rPr lang="en-GB" sz="2800"/>
              <a:t>We envisage 3 main stages:</a:t>
            </a:r>
          </a:p>
          <a:p>
            <a:pPr lvl="1" eaLnBrk="1" hangingPunct="1">
              <a:lnSpc>
                <a:spcPct val="90000"/>
              </a:lnSpc>
            </a:pPr>
            <a:r>
              <a:rPr lang="en-GB" sz="2400"/>
              <a:t>TIGGE (2005 onwards) – scientific research based on archive of ensemble forecasts.</a:t>
            </a:r>
          </a:p>
          <a:p>
            <a:pPr lvl="1" eaLnBrk="1" hangingPunct="1">
              <a:lnSpc>
                <a:spcPct val="90000"/>
              </a:lnSpc>
            </a:pPr>
            <a:r>
              <a:rPr lang="en-GB" sz="2400"/>
              <a:t>GIFS Development (2008-2012) – development and evaluation of products &amp; services based on ensemble forecast data</a:t>
            </a:r>
          </a:p>
          <a:p>
            <a:pPr lvl="1" eaLnBrk="1" hangingPunct="1">
              <a:lnSpc>
                <a:spcPct val="90000"/>
              </a:lnSpc>
            </a:pPr>
            <a:r>
              <a:rPr lang="en-GB" sz="2400"/>
              <a:t>GIFS Implementation (after 2012) – implementation of real-time products and services.  “End to end” GIFS.   </a:t>
            </a:r>
          </a:p>
        </p:txBody>
      </p:sp>
      <p:sp>
        <p:nvSpPr>
          <p:cNvPr id="16388" name="Oval 4"/>
          <p:cNvSpPr>
            <a:spLocks noChangeArrowheads="1"/>
          </p:cNvSpPr>
          <p:nvPr/>
        </p:nvSpPr>
        <p:spPr bwMode="auto">
          <a:xfrm>
            <a:off x="611188" y="3789363"/>
            <a:ext cx="8208962" cy="1727200"/>
          </a:xfrm>
          <a:prstGeom prst="ellipse">
            <a:avLst/>
          </a:prstGeom>
          <a:noFill/>
          <a:ln w="38100">
            <a:solidFill>
              <a:srgbClr val="FF0000"/>
            </a:solidFill>
            <a:round/>
            <a:headEnd/>
            <a:tailEnd/>
          </a:ln>
        </p:spPr>
        <p:txBody>
          <a:bodyPr wrap="none" anchor="ctr">
            <a:prstTxWarp prst="textNoShape">
              <a:avLst/>
            </a:prstTxWarp>
          </a:bodyPr>
          <a:lstStyle/>
          <a:p>
            <a:endParaRPr lang="en-US"/>
          </a:p>
        </p:txBody>
      </p:sp>
      <p:sp>
        <p:nvSpPr>
          <p:cNvPr id="16389" name="Text Box 5"/>
          <p:cNvSpPr txBox="1">
            <a:spLocks noChangeArrowheads="1"/>
          </p:cNvSpPr>
          <p:nvPr/>
        </p:nvSpPr>
        <p:spPr bwMode="auto">
          <a:xfrm>
            <a:off x="5580063" y="3284538"/>
            <a:ext cx="3095625" cy="730250"/>
          </a:xfrm>
          <a:prstGeom prst="rect">
            <a:avLst/>
          </a:prstGeom>
          <a:solidFill>
            <a:schemeClr val="bg1"/>
          </a:solidFill>
          <a:ln w="28575">
            <a:solidFill>
              <a:srgbClr val="FF0000"/>
            </a:solidFill>
            <a:miter lim="800000"/>
            <a:headEnd/>
            <a:tailEnd/>
          </a:ln>
        </p:spPr>
        <p:txBody>
          <a:bodyPr>
            <a:prstTxWarp prst="textNoShape">
              <a:avLst/>
            </a:prstTxWarp>
            <a:spAutoFit/>
          </a:bodyPr>
          <a:lstStyle/>
          <a:p>
            <a:pPr>
              <a:spcBef>
                <a:spcPct val="50000"/>
              </a:spcBef>
            </a:pPr>
            <a:r>
              <a:rPr lang="en-GB" sz="2000">
                <a:solidFill>
                  <a:srgbClr val="FF0000"/>
                </a:solidFill>
              </a:rPr>
              <a:t>GIFS-FDP is focused on stage 2 – the next steps</a:t>
            </a:r>
          </a:p>
        </p:txBody>
      </p:sp>
      <p:sp>
        <p:nvSpPr>
          <p:cNvPr id="16391" name="Oval 7"/>
          <p:cNvSpPr>
            <a:spLocks noChangeArrowheads="1"/>
          </p:cNvSpPr>
          <p:nvPr/>
        </p:nvSpPr>
        <p:spPr bwMode="auto">
          <a:xfrm>
            <a:off x="611188" y="4724400"/>
            <a:ext cx="8137525" cy="1584325"/>
          </a:xfrm>
          <a:prstGeom prst="ellipse">
            <a:avLst/>
          </a:prstGeom>
          <a:noFill/>
          <a:ln w="38100">
            <a:solidFill>
              <a:schemeClr val="accent2"/>
            </a:solidFill>
            <a:round/>
            <a:headEnd/>
            <a:tailEnd/>
          </a:ln>
        </p:spPr>
        <p:txBody>
          <a:bodyPr wrap="none" anchor="ctr">
            <a:prstTxWarp prst="textNoShape">
              <a:avLst/>
            </a:prstTxWarp>
          </a:bodyPr>
          <a:lstStyle/>
          <a:p>
            <a:endParaRPr lang="en-US"/>
          </a:p>
        </p:txBody>
      </p:sp>
      <p:sp>
        <p:nvSpPr>
          <p:cNvPr id="16392" name="Text Box 8"/>
          <p:cNvSpPr txBox="1">
            <a:spLocks noChangeArrowheads="1"/>
          </p:cNvSpPr>
          <p:nvPr/>
        </p:nvSpPr>
        <p:spPr bwMode="auto">
          <a:xfrm>
            <a:off x="4211638" y="6021388"/>
            <a:ext cx="4537075" cy="739775"/>
          </a:xfrm>
          <a:prstGeom prst="rect">
            <a:avLst/>
          </a:prstGeom>
          <a:solidFill>
            <a:schemeClr val="bg1"/>
          </a:solidFill>
          <a:ln w="38100">
            <a:solidFill>
              <a:schemeClr val="accent2"/>
            </a:solidFill>
            <a:miter lim="800000"/>
            <a:headEnd/>
            <a:tailEnd/>
          </a:ln>
        </p:spPr>
        <p:txBody>
          <a:bodyPr>
            <a:prstTxWarp prst="textNoShape">
              <a:avLst/>
            </a:prstTxWarp>
            <a:spAutoFit/>
          </a:bodyPr>
          <a:lstStyle/>
          <a:p>
            <a:pPr>
              <a:spcBef>
                <a:spcPct val="50000"/>
              </a:spcBef>
            </a:pPr>
            <a:r>
              <a:rPr lang="en-GB" sz="2000">
                <a:solidFill>
                  <a:schemeClr val="accent2"/>
                </a:solidFill>
              </a:rPr>
              <a:t>Longer-term developments depend on benefits demonstrated in GIFS-FDP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38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39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3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animBg="1"/>
      <p:bldP spid="16389" grpId="0" animBg="1"/>
      <p:bldP spid="16391" grpId="0" animBg="1"/>
      <p:bldP spid="16392" grpId="0" animBg="1"/>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86018" name="Object 2"/>
          <p:cNvGraphicFramePr>
            <a:graphicFrameLocks noChangeAspect="1"/>
          </p:cNvGraphicFramePr>
          <p:nvPr/>
        </p:nvGraphicFramePr>
        <p:xfrm>
          <a:off x="681065" y="510812"/>
          <a:ext cx="7819024" cy="3492852"/>
        </p:xfrm>
        <a:graphic>
          <a:graphicData uri="http://schemas.openxmlformats.org/presentationml/2006/ole">
            <p:oleObj spid="_x0000_s86018" name="Document" r:id="rId3" imgW="5600700" imgH="2501900" progId="Word.Document.12">
              <p:link updateAutomatic="1"/>
            </p:oleObj>
          </a:graphicData>
        </a:graphic>
      </p:graphicFrame>
      <p:sp>
        <p:nvSpPr>
          <p:cNvPr id="5" name="TextBox 4"/>
          <p:cNvSpPr txBox="1"/>
          <p:nvPr/>
        </p:nvSpPr>
        <p:spPr>
          <a:xfrm>
            <a:off x="681065" y="4252138"/>
            <a:ext cx="8195358" cy="2862323"/>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GB" dirty="0" smtClean="0"/>
              <a:t>Ten of the leading weather forecast centres in the world regularly contribute ensemble forecasts to the THORPEX Interactive Grand Global Ensemble (TIGGE) project, to support the development of probabilistic forecasting techniques. The map above shows how the ensemble forecasts are transferred from these ten data providers to three archive centres, where they are available to scientific researchers around the world. As well as being part of the THORPEX programme, TIGGE is part of the “Global Earth Observation System of Systems” (GEOSS).</a:t>
            </a:r>
            <a:r>
              <a:rPr lang="en-GB" dirty="0" smtClean="0"/>
              <a:t> </a:t>
            </a:r>
          </a:p>
          <a:p>
            <a:endParaRPr lang="en-GB" dirty="0" smtClean="0"/>
          </a:p>
          <a:p>
            <a:r>
              <a:rPr lang="en-GB" dirty="0" smtClean="0">
                <a:solidFill>
                  <a:srgbClr val="FF0000"/>
                </a:solidFill>
              </a:rPr>
              <a:t>GRIB2 +BUFFR based archiving – WMO compliant </a:t>
            </a:r>
            <a:endParaRPr lang="en-US" dirty="0" smtClean="0">
              <a:solidFill>
                <a:srgbClr val="FF0000"/>
              </a:solidFill>
            </a:endParaRPr>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87042" name="Object 2"/>
          <p:cNvGraphicFramePr>
            <a:graphicFrameLocks noChangeAspect="1"/>
          </p:cNvGraphicFramePr>
          <p:nvPr/>
        </p:nvGraphicFramePr>
        <p:xfrm>
          <a:off x="1115353" y="538424"/>
          <a:ext cx="6863318" cy="4086556"/>
        </p:xfrm>
        <a:graphic>
          <a:graphicData uri="http://schemas.openxmlformats.org/presentationml/2006/ole">
            <p:oleObj spid="_x0000_s87042" name="Document" r:id="rId3" imgW="4991100" imgH="2971800" progId="Word.Document.12">
              <p:link updateAutomatic="1"/>
            </p:oleObj>
          </a:graphicData>
        </a:graphic>
      </p:graphicFrame>
      <p:sp>
        <p:nvSpPr>
          <p:cNvPr id="3" name="TextBox 2"/>
          <p:cNvSpPr txBox="1"/>
          <p:nvPr/>
        </p:nvSpPr>
        <p:spPr>
          <a:xfrm>
            <a:off x="566000" y="4956260"/>
            <a:ext cx="8158677" cy="2031325"/>
          </a:xfrm>
          <a:prstGeom prst="rect">
            <a:avLst/>
          </a:prstGeom>
          <a:noFill/>
        </p:spPr>
        <p:txBody>
          <a:bodyPr wrap="square" rtlCol="0">
            <a:spAutoFit/>
          </a:bodyPr>
          <a:lstStyle/>
          <a:p>
            <a:r>
              <a:rPr lang="en-US" dirty="0" smtClean="0"/>
              <a:t>Emergency managers need to have the best information possible within their reach, far in advance as well as when a threat looms over a populated area. </a:t>
            </a:r>
            <a:r>
              <a:rPr lang="en-GB" dirty="0" smtClean="0"/>
              <a:t>Later ensemble forecasts, as illustrated above, showed increasing probability that </a:t>
            </a:r>
            <a:r>
              <a:rPr lang="en-GB" dirty="0" err="1" smtClean="0"/>
              <a:t>Lupit</a:t>
            </a:r>
            <a:r>
              <a:rPr lang="en-GB" dirty="0" smtClean="0"/>
              <a:t> would turn north-eastwards, sparing the Philippines this time – which is what actually happened. This picture shows a NOAA website display of hurricane forecasts tracks from three TIGGE data providers for </a:t>
            </a:r>
            <a:r>
              <a:rPr lang="en-GB" dirty="0" err="1" smtClean="0"/>
              <a:t>Lupit</a:t>
            </a:r>
            <a:r>
              <a:rPr lang="en-GB" dirty="0" smtClean="0"/>
              <a:t> (in colour, with actual track in black). </a:t>
            </a:r>
            <a:endParaRPr lang="en-US" dirty="0" smtClean="0"/>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1049170" y="1573854"/>
            <a:ext cx="7164727" cy="301621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4400" dirty="0" smtClean="0"/>
              <a:t>Extended Forecasts - &gt; 15d</a:t>
            </a:r>
          </a:p>
          <a:p>
            <a:endParaRPr lang="en-US" dirty="0" smtClean="0"/>
          </a:p>
          <a:p>
            <a:pPr>
              <a:buFont typeface="Arial"/>
              <a:buChar char="•"/>
            </a:pPr>
            <a:r>
              <a:rPr lang="en-US" dirty="0" smtClean="0"/>
              <a:t> </a:t>
            </a:r>
            <a:r>
              <a:rPr lang="en-US" sz="3200" dirty="0" smtClean="0"/>
              <a:t>A few centers produce dynamical forecasts &gt; 15 days:  ECMWF, JMA, NCEP, CPTEC ……</a:t>
            </a:r>
          </a:p>
          <a:p>
            <a:pPr>
              <a:buFont typeface="Arial"/>
              <a:buChar char="•"/>
            </a:pPr>
            <a:r>
              <a:rPr lang="en-US" sz="3200" dirty="0" smtClean="0"/>
              <a:t> Atmospheric and coupled models.</a:t>
            </a:r>
            <a:endParaRPr lang="en-US" sz="32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2"/>
          <p:cNvGrpSpPr>
            <a:grpSpLocks/>
          </p:cNvGrpSpPr>
          <p:nvPr/>
        </p:nvGrpSpPr>
        <p:grpSpPr bwMode="auto">
          <a:xfrm>
            <a:off x="5697539" y="4203700"/>
            <a:ext cx="844550" cy="381000"/>
            <a:chOff x="2256" y="3360"/>
            <a:chExt cx="576" cy="240"/>
          </a:xfrm>
        </p:grpSpPr>
        <p:sp>
          <p:nvSpPr>
            <p:cNvPr id="783363" name="Line 3"/>
            <p:cNvSpPr>
              <a:spLocks noChangeShapeType="1"/>
            </p:cNvSpPr>
            <p:nvPr/>
          </p:nvSpPr>
          <p:spPr bwMode="auto">
            <a:xfrm flipV="1">
              <a:off x="2256" y="3360"/>
              <a:ext cx="0" cy="240"/>
            </a:xfrm>
            <a:prstGeom prst="line">
              <a:avLst/>
            </a:prstGeom>
            <a:noFill/>
            <a:ln w="19050" cap="rnd">
              <a:solidFill>
                <a:schemeClr val="tx1"/>
              </a:solidFill>
              <a:prstDash val="sysDot"/>
              <a:round/>
              <a:headEnd/>
              <a:tailEnd type="triangle" w="med" len="med"/>
            </a:ln>
            <a:effectLst/>
          </p:spPr>
          <p:txBody>
            <a:bodyPr/>
            <a:lstStyle/>
            <a:p>
              <a:endParaRPr lang="en-GB" dirty="0"/>
            </a:p>
          </p:txBody>
        </p:sp>
        <p:sp>
          <p:nvSpPr>
            <p:cNvPr id="783364" name="Line 4"/>
            <p:cNvSpPr>
              <a:spLocks noChangeShapeType="1"/>
            </p:cNvSpPr>
            <p:nvPr/>
          </p:nvSpPr>
          <p:spPr bwMode="auto">
            <a:xfrm flipV="1">
              <a:off x="2448" y="3360"/>
              <a:ext cx="0" cy="240"/>
            </a:xfrm>
            <a:prstGeom prst="line">
              <a:avLst/>
            </a:prstGeom>
            <a:noFill/>
            <a:ln w="19050" cap="rnd">
              <a:solidFill>
                <a:schemeClr val="tx1"/>
              </a:solidFill>
              <a:prstDash val="sysDot"/>
              <a:round/>
              <a:headEnd/>
              <a:tailEnd type="triangle" w="med" len="med"/>
            </a:ln>
            <a:effectLst/>
          </p:spPr>
          <p:txBody>
            <a:bodyPr/>
            <a:lstStyle/>
            <a:p>
              <a:endParaRPr lang="en-GB" dirty="0"/>
            </a:p>
          </p:txBody>
        </p:sp>
        <p:sp>
          <p:nvSpPr>
            <p:cNvPr id="783365" name="Line 5"/>
            <p:cNvSpPr>
              <a:spLocks noChangeShapeType="1"/>
            </p:cNvSpPr>
            <p:nvPr/>
          </p:nvSpPr>
          <p:spPr bwMode="auto">
            <a:xfrm flipV="1">
              <a:off x="2640" y="3360"/>
              <a:ext cx="0" cy="240"/>
            </a:xfrm>
            <a:prstGeom prst="line">
              <a:avLst/>
            </a:prstGeom>
            <a:noFill/>
            <a:ln w="19050" cap="rnd">
              <a:solidFill>
                <a:schemeClr val="tx1"/>
              </a:solidFill>
              <a:prstDash val="sysDot"/>
              <a:round/>
              <a:headEnd/>
              <a:tailEnd type="triangle" w="med" len="med"/>
            </a:ln>
            <a:effectLst/>
          </p:spPr>
          <p:txBody>
            <a:bodyPr/>
            <a:lstStyle/>
            <a:p>
              <a:endParaRPr lang="en-GB" dirty="0"/>
            </a:p>
          </p:txBody>
        </p:sp>
        <p:sp>
          <p:nvSpPr>
            <p:cNvPr id="783366" name="Line 6"/>
            <p:cNvSpPr>
              <a:spLocks noChangeShapeType="1"/>
            </p:cNvSpPr>
            <p:nvPr/>
          </p:nvSpPr>
          <p:spPr bwMode="auto">
            <a:xfrm flipV="1">
              <a:off x="2832" y="3360"/>
              <a:ext cx="0" cy="240"/>
            </a:xfrm>
            <a:prstGeom prst="line">
              <a:avLst/>
            </a:prstGeom>
            <a:noFill/>
            <a:ln w="19050" cap="rnd">
              <a:solidFill>
                <a:schemeClr val="tx1"/>
              </a:solidFill>
              <a:prstDash val="sysDot"/>
              <a:round/>
              <a:headEnd/>
              <a:tailEnd type="triangle" w="med" len="med"/>
            </a:ln>
            <a:effectLst/>
          </p:spPr>
          <p:txBody>
            <a:bodyPr/>
            <a:lstStyle/>
            <a:p>
              <a:endParaRPr lang="en-GB" dirty="0"/>
            </a:p>
          </p:txBody>
        </p:sp>
      </p:grpSp>
      <p:sp>
        <p:nvSpPr>
          <p:cNvPr id="783369" name="Oval 9"/>
          <p:cNvSpPr>
            <a:spLocks noChangeArrowheads="1"/>
          </p:cNvSpPr>
          <p:nvPr/>
        </p:nvSpPr>
        <p:spPr bwMode="auto">
          <a:xfrm>
            <a:off x="5794376" y="5187950"/>
            <a:ext cx="2954338" cy="762000"/>
          </a:xfrm>
          <a:prstGeom prst="ellipse">
            <a:avLst/>
          </a:prstGeom>
          <a:gradFill rotWithShape="0">
            <a:gsLst>
              <a:gs pos="0">
                <a:srgbClr val="FFCCFF">
                  <a:gamma/>
                  <a:tint val="33333"/>
                  <a:invGamma/>
                </a:srgbClr>
              </a:gs>
              <a:gs pos="100000">
                <a:srgbClr val="FFCCFF"/>
              </a:gs>
            </a:gsLst>
            <a:lin ang="5400000" scaled="1"/>
          </a:gradFill>
          <a:ln w="12700">
            <a:solidFill>
              <a:schemeClr val="tx1"/>
            </a:solidFill>
            <a:round/>
            <a:headEnd/>
            <a:tailEnd/>
          </a:ln>
          <a:effectLst/>
        </p:spPr>
        <p:txBody>
          <a:bodyPr wrap="none" anchor="ctr"/>
          <a:lstStyle/>
          <a:p>
            <a:endParaRPr lang="en-GB" dirty="0"/>
          </a:p>
        </p:txBody>
      </p:sp>
      <p:sp>
        <p:nvSpPr>
          <p:cNvPr id="783370" name="Text Box 10"/>
          <p:cNvSpPr txBox="1">
            <a:spLocks noChangeArrowheads="1"/>
          </p:cNvSpPr>
          <p:nvPr/>
        </p:nvSpPr>
        <p:spPr bwMode="auto">
          <a:xfrm>
            <a:off x="6084889" y="5300665"/>
            <a:ext cx="2460625" cy="581025"/>
          </a:xfrm>
          <a:prstGeom prst="rect">
            <a:avLst/>
          </a:prstGeom>
          <a:noFill/>
          <a:ln w="50800">
            <a:noFill/>
            <a:miter lim="800000"/>
            <a:headEnd/>
            <a:tailEnd/>
          </a:ln>
          <a:effectLst/>
        </p:spPr>
        <p:txBody>
          <a:bodyPr>
            <a:spAutoFit/>
          </a:bodyPr>
          <a:lstStyle/>
          <a:p>
            <a:pPr algn="ctr">
              <a:spcBef>
                <a:spcPct val="50000"/>
              </a:spcBef>
            </a:pPr>
            <a:r>
              <a:rPr lang="en-GB" sz="1600" b="1" dirty="0">
                <a:latin typeface="Helvetica" pitchFamily="34" charset="0"/>
              </a:rPr>
              <a:t>Delayed Ocean Analysis ~12 days </a:t>
            </a:r>
          </a:p>
        </p:txBody>
      </p:sp>
      <p:sp>
        <p:nvSpPr>
          <p:cNvPr id="783372" name="Oval 12"/>
          <p:cNvSpPr>
            <a:spLocks noChangeArrowheads="1"/>
          </p:cNvSpPr>
          <p:nvPr/>
        </p:nvSpPr>
        <p:spPr bwMode="auto">
          <a:xfrm>
            <a:off x="2770188" y="5187950"/>
            <a:ext cx="2954337" cy="762000"/>
          </a:xfrm>
          <a:prstGeom prst="ellipse">
            <a:avLst/>
          </a:prstGeom>
          <a:gradFill rotWithShape="0">
            <a:gsLst>
              <a:gs pos="0">
                <a:srgbClr val="99CCFF">
                  <a:gamma/>
                  <a:tint val="15294"/>
                  <a:invGamma/>
                </a:srgbClr>
              </a:gs>
              <a:gs pos="100000">
                <a:srgbClr val="99CCFF"/>
              </a:gs>
            </a:gsLst>
            <a:lin ang="5400000" scaled="1"/>
          </a:gradFill>
          <a:ln w="12700">
            <a:solidFill>
              <a:schemeClr val="tx1"/>
            </a:solidFill>
            <a:round/>
            <a:headEnd/>
            <a:tailEnd/>
          </a:ln>
          <a:effectLst/>
        </p:spPr>
        <p:txBody>
          <a:bodyPr wrap="none" anchor="ctr"/>
          <a:lstStyle/>
          <a:p>
            <a:endParaRPr lang="en-GB" dirty="0"/>
          </a:p>
        </p:txBody>
      </p:sp>
      <p:sp>
        <p:nvSpPr>
          <p:cNvPr id="783373" name="Text Box 13"/>
          <p:cNvSpPr txBox="1">
            <a:spLocks noChangeArrowheads="1"/>
          </p:cNvSpPr>
          <p:nvPr/>
        </p:nvSpPr>
        <p:spPr bwMode="auto">
          <a:xfrm>
            <a:off x="2981326" y="5295902"/>
            <a:ext cx="2462213" cy="581025"/>
          </a:xfrm>
          <a:prstGeom prst="rect">
            <a:avLst/>
          </a:prstGeom>
          <a:noFill/>
          <a:ln w="50800">
            <a:noFill/>
            <a:miter lim="800000"/>
            <a:headEnd/>
            <a:tailEnd/>
          </a:ln>
          <a:effectLst/>
        </p:spPr>
        <p:txBody>
          <a:bodyPr>
            <a:spAutoFit/>
          </a:bodyPr>
          <a:lstStyle/>
          <a:p>
            <a:pPr algn="ctr">
              <a:spcBef>
                <a:spcPct val="50000"/>
              </a:spcBef>
            </a:pPr>
            <a:r>
              <a:rPr lang="en-GB" sz="1600" b="1" dirty="0">
                <a:latin typeface="Helvetica" pitchFamily="34" charset="0"/>
              </a:rPr>
              <a:t>Real Time Ocean Analysis ~8 hours</a:t>
            </a:r>
            <a:endParaRPr lang="en-GB" sz="2000" b="1" i="1" dirty="0">
              <a:solidFill>
                <a:schemeClr val="tx2"/>
              </a:solidFill>
              <a:latin typeface="Helvetica" pitchFamily="34" charset="0"/>
            </a:endParaRPr>
          </a:p>
        </p:txBody>
      </p:sp>
      <p:sp>
        <p:nvSpPr>
          <p:cNvPr id="783378" name="Line 18"/>
          <p:cNvSpPr>
            <a:spLocks noChangeShapeType="1"/>
          </p:cNvSpPr>
          <p:nvPr/>
        </p:nvSpPr>
        <p:spPr bwMode="auto">
          <a:xfrm>
            <a:off x="4246563" y="1117600"/>
            <a:ext cx="0" cy="685800"/>
          </a:xfrm>
          <a:prstGeom prst="line">
            <a:avLst/>
          </a:prstGeom>
          <a:noFill/>
          <a:ln w="38100">
            <a:solidFill>
              <a:srgbClr val="3333CC"/>
            </a:solidFill>
            <a:round/>
            <a:headEnd/>
            <a:tailEnd/>
          </a:ln>
          <a:effectLst/>
        </p:spPr>
        <p:txBody>
          <a:bodyPr wrap="none" anchor="ctr"/>
          <a:lstStyle/>
          <a:p>
            <a:endParaRPr lang="en-GB" dirty="0"/>
          </a:p>
        </p:txBody>
      </p:sp>
      <p:sp>
        <p:nvSpPr>
          <p:cNvPr id="783379" name="Rectangle 19"/>
          <p:cNvSpPr>
            <a:spLocks noChangeArrowheads="1"/>
          </p:cNvSpPr>
          <p:nvPr/>
        </p:nvSpPr>
        <p:spPr bwMode="auto">
          <a:xfrm>
            <a:off x="730250" y="1873250"/>
            <a:ext cx="1758950" cy="882650"/>
          </a:xfrm>
          <a:prstGeom prst="rect">
            <a:avLst/>
          </a:prstGeom>
          <a:solidFill>
            <a:srgbClr val="FFFF99"/>
          </a:solidFill>
          <a:ln w="12700">
            <a:solidFill>
              <a:schemeClr val="tx1"/>
            </a:solidFill>
            <a:miter lim="800000"/>
            <a:headEnd/>
            <a:tailEnd/>
          </a:ln>
          <a:effectLst>
            <a:outerShdw dist="53882" dir="2700000" algn="ctr" rotWithShape="0">
              <a:schemeClr val="tx1"/>
            </a:outerShdw>
          </a:effectLst>
        </p:spPr>
        <p:txBody>
          <a:bodyPr wrap="none" lIns="76200" tIns="38100" rIns="76200" bIns="38100" anchor="ctr"/>
          <a:lstStyle/>
          <a:p>
            <a:pPr defTabSz="549275" eaLnBrk="1" hangingPunct="1">
              <a:lnSpc>
                <a:spcPts val="1700"/>
              </a:lnSpc>
              <a:spcAft>
                <a:spcPts val="400"/>
              </a:spcAft>
            </a:pPr>
            <a:r>
              <a:rPr lang="en-GB" sz="1600" b="1" dirty="0" smtClean="0">
                <a:latin typeface="Helvetica" pitchFamily="34" charset="0"/>
              </a:rPr>
              <a:t>HRES</a:t>
            </a:r>
          </a:p>
          <a:p>
            <a:pPr defTabSz="549275" eaLnBrk="1" hangingPunct="1">
              <a:lnSpc>
                <a:spcPts val="1700"/>
              </a:lnSpc>
              <a:spcAft>
                <a:spcPts val="400"/>
              </a:spcAft>
            </a:pPr>
            <a:r>
              <a:rPr lang="en-GB" sz="1600" dirty="0" smtClean="0">
                <a:latin typeface="Helvetica" pitchFamily="34" charset="0"/>
              </a:rPr>
              <a:t>T</a:t>
            </a:r>
            <a:r>
              <a:rPr lang="en-GB" sz="1600" baseline="-25000" dirty="0" smtClean="0">
                <a:latin typeface="Helvetica" pitchFamily="34" charset="0"/>
              </a:rPr>
              <a:t>L</a:t>
            </a:r>
            <a:r>
              <a:rPr lang="en-GB" sz="1600" dirty="0" smtClean="0">
                <a:latin typeface="Helvetica" pitchFamily="34" charset="0"/>
              </a:rPr>
              <a:t>1279L91 (d</a:t>
            </a:r>
            <a:r>
              <a:rPr lang="en-GB" sz="1600" b="1" dirty="0" smtClean="0">
                <a:latin typeface="Helvetica" pitchFamily="34" charset="0"/>
              </a:rPr>
              <a:t>0-10)</a:t>
            </a:r>
            <a:endParaRPr lang="en-GB" sz="1200" b="1" dirty="0">
              <a:latin typeface="Helvetica" pitchFamily="34" charset="0"/>
            </a:endParaRPr>
          </a:p>
        </p:txBody>
      </p:sp>
      <p:sp>
        <p:nvSpPr>
          <p:cNvPr id="783380" name="Rectangle 20"/>
          <p:cNvSpPr>
            <a:spLocks noChangeArrowheads="1"/>
          </p:cNvSpPr>
          <p:nvPr/>
        </p:nvSpPr>
        <p:spPr bwMode="auto">
          <a:xfrm>
            <a:off x="6145214" y="1873250"/>
            <a:ext cx="1957387" cy="882650"/>
          </a:xfrm>
          <a:prstGeom prst="rect">
            <a:avLst/>
          </a:prstGeom>
          <a:solidFill>
            <a:srgbClr val="FFCCFF"/>
          </a:solidFill>
          <a:ln w="12700">
            <a:solidFill>
              <a:schemeClr val="tx1"/>
            </a:solidFill>
            <a:miter lim="800000"/>
            <a:headEnd/>
            <a:tailEnd/>
          </a:ln>
          <a:effectLst>
            <a:outerShdw dist="53882" dir="2700000" algn="ctr" rotWithShape="0">
              <a:schemeClr val="tx1"/>
            </a:outerShdw>
          </a:effectLst>
        </p:spPr>
        <p:txBody>
          <a:bodyPr wrap="none" lIns="76200" tIns="38100" rIns="76200" bIns="38100" anchor="ctr"/>
          <a:lstStyle/>
          <a:p>
            <a:pPr algn="ctr" defTabSz="549275" eaLnBrk="1" hangingPunct="1">
              <a:lnSpc>
                <a:spcPts val="1700"/>
              </a:lnSpc>
              <a:spcAft>
                <a:spcPts val="400"/>
              </a:spcAft>
            </a:pPr>
            <a:r>
              <a:rPr lang="en-GB" sz="1600" b="1" dirty="0" smtClean="0">
                <a:latin typeface="Helvetica" pitchFamily="34" charset="0"/>
              </a:rPr>
              <a:t>SF</a:t>
            </a:r>
          </a:p>
          <a:p>
            <a:pPr algn="ctr" defTabSz="549275" eaLnBrk="1" hangingPunct="1">
              <a:lnSpc>
                <a:spcPts val="1700"/>
              </a:lnSpc>
              <a:spcAft>
                <a:spcPts val="400"/>
              </a:spcAft>
            </a:pPr>
            <a:r>
              <a:rPr lang="en-GB" sz="1600" dirty="0" smtClean="0">
                <a:latin typeface="Helvetica" pitchFamily="34" charset="0"/>
              </a:rPr>
              <a:t>T</a:t>
            </a:r>
            <a:r>
              <a:rPr lang="en-GB" sz="1600" baseline="-25000" dirty="0" smtClean="0">
                <a:latin typeface="Helvetica" pitchFamily="34" charset="0"/>
              </a:rPr>
              <a:t>L</a:t>
            </a:r>
            <a:r>
              <a:rPr lang="en-GB" sz="1600" dirty="0" smtClean="0">
                <a:latin typeface="Helvetica" pitchFamily="34" charset="0"/>
              </a:rPr>
              <a:t>159L62 (m0-7/12)</a:t>
            </a:r>
            <a:endParaRPr lang="en-GB" sz="1600" b="1" dirty="0">
              <a:latin typeface="Helvetica" pitchFamily="34" charset="0"/>
            </a:endParaRPr>
          </a:p>
        </p:txBody>
      </p:sp>
      <p:sp>
        <p:nvSpPr>
          <p:cNvPr id="783381" name="Rectangle 21"/>
          <p:cNvSpPr>
            <a:spLocks noChangeArrowheads="1"/>
          </p:cNvSpPr>
          <p:nvPr/>
        </p:nvSpPr>
        <p:spPr bwMode="auto">
          <a:xfrm>
            <a:off x="3262314" y="1873250"/>
            <a:ext cx="1957387" cy="882650"/>
          </a:xfrm>
          <a:prstGeom prst="rect">
            <a:avLst/>
          </a:prstGeom>
          <a:solidFill>
            <a:srgbClr val="99CCFF"/>
          </a:solidFill>
          <a:ln w="12700">
            <a:solidFill>
              <a:schemeClr val="tx1"/>
            </a:solidFill>
            <a:miter lim="800000"/>
            <a:headEnd/>
            <a:tailEnd/>
          </a:ln>
          <a:effectLst>
            <a:outerShdw dist="53882" dir="2700000" algn="ctr" rotWithShape="0">
              <a:schemeClr val="tx1"/>
            </a:outerShdw>
          </a:effectLst>
        </p:spPr>
        <p:txBody>
          <a:bodyPr wrap="none" lIns="76200" tIns="38100" rIns="76200" bIns="38100" anchor="ctr"/>
          <a:lstStyle/>
          <a:p>
            <a:pPr algn="ctr" defTabSz="549275" eaLnBrk="1" hangingPunct="1">
              <a:lnSpc>
                <a:spcPts val="1700"/>
              </a:lnSpc>
              <a:spcAft>
                <a:spcPts val="400"/>
              </a:spcAft>
            </a:pPr>
            <a:r>
              <a:rPr lang="en-GB" sz="1600" b="1" dirty="0" smtClean="0">
                <a:latin typeface="Helvetica" pitchFamily="34" charset="0"/>
              </a:rPr>
              <a:t>EPS</a:t>
            </a:r>
            <a:endParaRPr lang="en-GB" sz="1600" b="1" dirty="0">
              <a:latin typeface="Helvetica" pitchFamily="34" charset="0"/>
            </a:endParaRPr>
          </a:p>
          <a:p>
            <a:pPr algn="ctr" defTabSz="549275" eaLnBrk="1" hangingPunct="1">
              <a:lnSpc>
                <a:spcPts val="1700"/>
              </a:lnSpc>
              <a:spcAft>
                <a:spcPts val="400"/>
              </a:spcAft>
            </a:pPr>
            <a:r>
              <a:rPr lang="en-GB" sz="1600" b="1" dirty="0" smtClean="0">
                <a:latin typeface="Helvetica" pitchFamily="34" charset="0"/>
              </a:rPr>
              <a:t>T</a:t>
            </a:r>
            <a:r>
              <a:rPr lang="en-GB" sz="1600" b="1" baseline="-25000" dirty="0" smtClean="0">
                <a:latin typeface="Helvetica" pitchFamily="34" charset="0"/>
              </a:rPr>
              <a:t>L</a:t>
            </a:r>
            <a:r>
              <a:rPr lang="en-GB" sz="1600" b="1" dirty="0" smtClean="0">
                <a:latin typeface="Helvetica" pitchFamily="34" charset="0"/>
              </a:rPr>
              <a:t>639L62 (d0-10)</a:t>
            </a:r>
          </a:p>
          <a:p>
            <a:pPr algn="ctr" defTabSz="549275" eaLnBrk="1" hangingPunct="1">
              <a:lnSpc>
                <a:spcPts val="1700"/>
              </a:lnSpc>
              <a:spcAft>
                <a:spcPts val="400"/>
              </a:spcAft>
            </a:pPr>
            <a:r>
              <a:rPr lang="en-GB" sz="1600" dirty="0" smtClean="0">
                <a:latin typeface="Helvetica" pitchFamily="34" charset="0"/>
              </a:rPr>
              <a:t>T</a:t>
            </a:r>
            <a:r>
              <a:rPr lang="en-GB" sz="1600" baseline="-25000" dirty="0" smtClean="0">
                <a:latin typeface="Helvetica" pitchFamily="34" charset="0"/>
              </a:rPr>
              <a:t>L</a:t>
            </a:r>
            <a:r>
              <a:rPr lang="en-GB" sz="1600" dirty="0" smtClean="0">
                <a:latin typeface="Helvetica" pitchFamily="34" charset="0"/>
              </a:rPr>
              <a:t>319L62 (d10-15/32)</a:t>
            </a:r>
            <a:endParaRPr lang="en-GB" sz="1600" b="1" dirty="0">
              <a:latin typeface="Helvetica" pitchFamily="34" charset="0"/>
            </a:endParaRPr>
          </a:p>
        </p:txBody>
      </p:sp>
      <p:sp>
        <p:nvSpPr>
          <p:cNvPr id="783382" name="Freeform 22"/>
          <p:cNvSpPr>
            <a:spLocks/>
          </p:cNvSpPr>
          <p:nvPr/>
        </p:nvSpPr>
        <p:spPr bwMode="auto">
          <a:xfrm>
            <a:off x="1503364" y="1384300"/>
            <a:ext cx="5697537" cy="304800"/>
          </a:xfrm>
          <a:custGeom>
            <a:avLst/>
            <a:gdLst/>
            <a:ahLst/>
            <a:cxnLst>
              <a:cxn ang="0">
                <a:pos x="0" y="1033"/>
              </a:cxn>
              <a:cxn ang="0">
                <a:pos x="0" y="0"/>
              </a:cxn>
              <a:cxn ang="0">
                <a:pos x="3411" y="0"/>
              </a:cxn>
              <a:cxn ang="0">
                <a:pos x="3411" y="1033"/>
              </a:cxn>
            </a:cxnLst>
            <a:rect l="0" t="0" r="r" b="b"/>
            <a:pathLst>
              <a:path w="3412" h="1034">
                <a:moveTo>
                  <a:pt x="0" y="1033"/>
                </a:moveTo>
                <a:lnTo>
                  <a:pt x="0" y="0"/>
                </a:lnTo>
                <a:lnTo>
                  <a:pt x="3411" y="0"/>
                </a:lnTo>
                <a:lnTo>
                  <a:pt x="3411" y="1033"/>
                </a:lnTo>
              </a:path>
            </a:pathLst>
          </a:custGeom>
          <a:noFill/>
          <a:ln w="38100" cap="rnd" cmpd="sng">
            <a:solidFill>
              <a:srgbClr val="3333CC"/>
            </a:solidFill>
            <a:prstDash val="solid"/>
            <a:round/>
            <a:headEnd type="none" w="med" len="med"/>
            <a:tailEnd type="none" w="med" len="med"/>
          </a:ln>
          <a:effectLst/>
        </p:spPr>
        <p:txBody>
          <a:bodyPr/>
          <a:lstStyle/>
          <a:p>
            <a:endParaRPr lang="en-GB" dirty="0"/>
          </a:p>
        </p:txBody>
      </p:sp>
      <p:grpSp>
        <p:nvGrpSpPr>
          <p:cNvPr id="3" name="Group 23"/>
          <p:cNvGrpSpPr>
            <a:grpSpLocks/>
          </p:cNvGrpSpPr>
          <p:nvPr/>
        </p:nvGrpSpPr>
        <p:grpSpPr bwMode="auto">
          <a:xfrm>
            <a:off x="660400" y="3060702"/>
            <a:ext cx="2160588" cy="1176338"/>
            <a:chOff x="768" y="2496"/>
            <a:chExt cx="1475" cy="741"/>
          </a:xfrm>
        </p:grpSpPr>
        <p:sp>
          <p:nvSpPr>
            <p:cNvPr id="783384" name="Text Box 24"/>
            <p:cNvSpPr txBox="1">
              <a:spLocks noChangeArrowheads="1"/>
            </p:cNvSpPr>
            <p:nvPr/>
          </p:nvSpPr>
          <p:spPr bwMode="auto">
            <a:xfrm>
              <a:off x="768" y="2496"/>
              <a:ext cx="1475" cy="213"/>
            </a:xfrm>
            <a:prstGeom prst="rect">
              <a:avLst/>
            </a:prstGeom>
            <a:solidFill>
              <a:srgbClr val="D1D1D1"/>
            </a:solidFill>
            <a:ln w="38100" cmpd="dbl">
              <a:solidFill>
                <a:schemeClr val="tx1"/>
              </a:solidFill>
              <a:miter lim="800000"/>
              <a:headEnd/>
              <a:tailEnd/>
            </a:ln>
            <a:effectLst/>
          </p:spPr>
          <p:txBody>
            <a:bodyPr>
              <a:spAutoFit/>
            </a:bodyPr>
            <a:lstStyle/>
            <a:p>
              <a:pPr algn="ctr" eaLnBrk="1" hangingPunct="1">
                <a:spcBef>
                  <a:spcPct val="50000"/>
                </a:spcBef>
              </a:pPr>
              <a:r>
                <a:rPr lang="en-US" sz="1600" b="1" dirty="0">
                  <a:latin typeface="Helvetica" pitchFamily="34" charset="0"/>
                </a:rPr>
                <a:t>Atmospheric model</a:t>
              </a:r>
              <a:endParaRPr lang="en-US" sz="1600" dirty="0">
                <a:latin typeface="Helvetica" pitchFamily="34" charset="0"/>
              </a:endParaRPr>
            </a:p>
          </p:txBody>
        </p:sp>
        <p:grpSp>
          <p:nvGrpSpPr>
            <p:cNvPr id="4" name="Group 25"/>
            <p:cNvGrpSpPr>
              <a:grpSpLocks/>
            </p:cNvGrpSpPr>
            <p:nvPr/>
          </p:nvGrpSpPr>
          <p:grpSpPr bwMode="auto">
            <a:xfrm>
              <a:off x="895" y="2736"/>
              <a:ext cx="1073" cy="501"/>
              <a:chOff x="864" y="2976"/>
              <a:chExt cx="1073" cy="501"/>
            </a:xfrm>
          </p:grpSpPr>
          <p:sp>
            <p:nvSpPr>
              <p:cNvPr id="783386" name="Text Box 26"/>
              <p:cNvSpPr txBox="1">
                <a:spLocks noChangeArrowheads="1"/>
              </p:cNvSpPr>
              <p:nvPr/>
            </p:nvSpPr>
            <p:spPr bwMode="auto">
              <a:xfrm>
                <a:off x="864" y="3264"/>
                <a:ext cx="1073" cy="213"/>
              </a:xfrm>
              <a:prstGeom prst="rect">
                <a:avLst/>
              </a:prstGeom>
              <a:solidFill>
                <a:srgbClr val="D1D1D1"/>
              </a:solidFill>
              <a:ln w="38100" cmpd="dbl">
                <a:solidFill>
                  <a:schemeClr val="tx1"/>
                </a:solidFill>
                <a:miter lim="800000"/>
                <a:headEnd/>
                <a:tailEnd/>
              </a:ln>
              <a:effectLst/>
            </p:spPr>
            <p:txBody>
              <a:bodyPr>
                <a:spAutoFit/>
              </a:bodyPr>
              <a:lstStyle/>
              <a:p>
                <a:pPr algn="ctr" eaLnBrk="1" hangingPunct="1">
                  <a:spcBef>
                    <a:spcPct val="50000"/>
                  </a:spcBef>
                </a:pPr>
                <a:r>
                  <a:rPr lang="en-US" sz="1600" b="1" dirty="0">
                    <a:latin typeface="Helvetica" pitchFamily="34" charset="0"/>
                  </a:rPr>
                  <a:t>Wave model</a:t>
                </a:r>
                <a:endParaRPr lang="en-US" sz="1600" dirty="0">
                  <a:latin typeface="Helvetica" pitchFamily="34" charset="0"/>
                </a:endParaRPr>
              </a:p>
            </p:txBody>
          </p:sp>
          <p:grpSp>
            <p:nvGrpSpPr>
              <p:cNvPr id="5" name="Group 27"/>
              <p:cNvGrpSpPr>
                <a:grpSpLocks/>
              </p:cNvGrpSpPr>
              <p:nvPr/>
            </p:nvGrpSpPr>
            <p:grpSpPr bwMode="auto">
              <a:xfrm>
                <a:off x="1056" y="2976"/>
                <a:ext cx="576" cy="240"/>
                <a:chOff x="2256" y="3360"/>
                <a:chExt cx="576" cy="240"/>
              </a:xfrm>
            </p:grpSpPr>
            <p:sp>
              <p:nvSpPr>
                <p:cNvPr id="783388" name="Line 28"/>
                <p:cNvSpPr>
                  <a:spLocks noChangeShapeType="1"/>
                </p:cNvSpPr>
                <p:nvPr/>
              </p:nvSpPr>
              <p:spPr bwMode="auto">
                <a:xfrm flipV="1">
                  <a:off x="2256" y="3360"/>
                  <a:ext cx="0" cy="240"/>
                </a:xfrm>
                <a:prstGeom prst="line">
                  <a:avLst/>
                </a:prstGeom>
                <a:noFill/>
                <a:ln w="19050">
                  <a:solidFill>
                    <a:schemeClr val="tx1"/>
                  </a:solidFill>
                  <a:round/>
                  <a:headEnd/>
                  <a:tailEnd type="triangle" w="med" len="med"/>
                </a:ln>
                <a:effectLst/>
              </p:spPr>
              <p:txBody>
                <a:bodyPr/>
                <a:lstStyle/>
                <a:p>
                  <a:endParaRPr lang="en-GB" dirty="0"/>
                </a:p>
              </p:txBody>
            </p:sp>
            <p:sp>
              <p:nvSpPr>
                <p:cNvPr id="783389" name="Line 29"/>
                <p:cNvSpPr>
                  <a:spLocks noChangeShapeType="1"/>
                </p:cNvSpPr>
                <p:nvPr/>
              </p:nvSpPr>
              <p:spPr bwMode="auto">
                <a:xfrm flipV="1">
                  <a:off x="2448" y="3360"/>
                  <a:ext cx="0" cy="240"/>
                </a:xfrm>
                <a:prstGeom prst="line">
                  <a:avLst/>
                </a:prstGeom>
                <a:noFill/>
                <a:ln w="19050">
                  <a:solidFill>
                    <a:schemeClr val="tx1"/>
                  </a:solidFill>
                  <a:round/>
                  <a:headEnd/>
                  <a:tailEnd type="triangle" w="med" len="med"/>
                </a:ln>
                <a:effectLst/>
              </p:spPr>
              <p:txBody>
                <a:bodyPr/>
                <a:lstStyle/>
                <a:p>
                  <a:endParaRPr lang="en-GB" dirty="0"/>
                </a:p>
              </p:txBody>
            </p:sp>
            <p:sp>
              <p:nvSpPr>
                <p:cNvPr id="783390" name="Line 30"/>
                <p:cNvSpPr>
                  <a:spLocks noChangeShapeType="1"/>
                </p:cNvSpPr>
                <p:nvPr/>
              </p:nvSpPr>
              <p:spPr bwMode="auto">
                <a:xfrm flipV="1">
                  <a:off x="2640" y="3360"/>
                  <a:ext cx="0" cy="240"/>
                </a:xfrm>
                <a:prstGeom prst="line">
                  <a:avLst/>
                </a:prstGeom>
                <a:noFill/>
                <a:ln w="19050">
                  <a:solidFill>
                    <a:schemeClr val="tx1"/>
                  </a:solidFill>
                  <a:round/>
                  <a:headEnd/>
                  <a:tailEnd type="triangle" w="med" len="med"/>
                </a:ln>
                <a:effectLst/>
              </p:spPr>
              <p:txBody>
                <a:bodyPr/>
                <a:lstStyle/>
                <a:p>
                  <a:endParaRPr lang="en-GB" dirty="0"/>
                </a:p>
              </p:txBody>
            </p:sp>
            <p:sp>
              <p:nvSpPr>
                <p:cNvPr id="783391" name="Line 31"/>
                <p:cNvSpPr>
                  <a:spLocks noChangeShapeType="1"/>
                </p:cNvSpPr>
                <p:nvPr/>
              </p:nvSpPr>
              <p:spPr bwMode="auto">
                <a:xfrm flipV="1">
                  <a:off x="2832" y="3360"/>
                  <a:ext cx="0" cy="240"/>
                </a:xfrm>
                <a:prstGeom prst="line">
                  <a:avLst/>
                </a:prstGeom>
                <a:noFill/>
                <a:ln w="19050">
                  <a:solidFill>
                    <a:schemeClr val="tx1"/>
                  </a:solidFill>
                  <a:round/>
                  <a:headEnd/>
                  <a:tailEnd type="triangle" w="med" len="med"/>
                </a:ln>
                <a:effectLst/>
              </p:spPr>
              <p:txBody>
                <a:bodyPr/>
                <a:lstStyle/>
                <a:p>
                  <a:endParaRPr lang="en-GB" dirty="0"/>
                </a:p>
              </p:txBody>
            </p:sp>
          </p:grpSp>
          <p:grpSp>
            <p:nvGrpSpPr>
              <p:cNvPr id="6" name="Group 32"/>
              <p:cNvGrpSpPr>
                <a:grpSpLocks/>
              </p:cNvGrpSpPr>
              <p:nvPr/>
            </p:nvGrpSpPr>
            <p:grpSpPr bwMode="auto">
              <a:xfrm rot="-10800000">
                <a:off x="1152" y="3024"/>
                <a:ext cx="576" cy="240"/>
                <a:chOff x="2256" y="3360"/>
                <a:chExt cx="576" cy="240"/>
              </a:xfrm>
            </p:grpSpPr>
            <p:sp>
              <p:nvSpPr>
                <p:cNvPr id="783393" name="Line 33"/>
                <p:cNvSpPr>
                  <a:spLocks noChangeShapeType="1"/>
                </p:cNvSpPr>
                <p:nvPr/>
              </p:nvSpPr>
              <p:spPr bwMode="auto">
                <a:xfrm flipV="1">
                  <a:off x="2256" y="3360"/>
                  <a:ext cx="0" cy="240"/>
                </a:xfrm>
                <a:prstGeom prst="line">
                  <a:avLst/>
                </a:prstGeom>
                <a:noFill/>
                <a:ln w="19050">
                  <a:solidFill>
                    <a:schemeClr val="tx2"/>
                  </a:solidFill>
                  <a:round/>
                  <a:headEnd/>
                  <a:tailEnd type="triangle" w="med" len="med"/>
                </a:ln>
                <a:effectLst/>
              </p:spPr>
              <p:txBody>
                <a:bodyPr/>
                <a:lstStyle/>
                <a:p>
                  <a:endParaRPr lang="en-GB" dirty="0"/>
                </a:p>
              </p:txBody>
            </p:sp>
            <p:sp>
              <p:nvSpPr>
                <p:cNvPr id="783394" name="Line 34"/>
                <p:cNvSpPr>
                  <a:spLocks noChangeShapeType="1"/>
                </p:cNvSpPr>
                <p:nvPr/>
              </p:nvSpPr>
              <p:spPr bwMode="auto">
                <a:xfrm flipV="1">
                  <a:off x="2448" y="3360"/>
                  <a:ext cx="0" cy="240"/>
                </a:xfrm>
                <a:prstGeom prst="line">
                  <a:avLst/>
                </a:prstGeom>
                <a:noFill/>
                <a:ln w="19050">
                  <a:solidFill>
                    <a:schemeClr val="tx2"/>
                  </a:solidFill>
                  <a:round/>
                  <a:headEnd/>
                  <a:tailEnd type="triangle" w="med" len="med"/>
                </a:ln>
                <a:effectLst/>
              </p:spPr>
              <p:txBody>
                <a:bodyPr/>
                <a:lstStyle/>
                <a:p>
                  <a:endParaRPr lang="en-GB" dirty="0"/>
                </a:p>
              </p:txBody>
            </p:sp>
            <p:sp>
              <p:nvSpPr>
                <p:cNvPr id="783395" name="Line 35"/>
                <p:cNvSpPr>
                  <a:spLocks noChangeShapeType="1"/>
                </p:cNvSpPr>
                <p:nvPr/>
              </p:nvSpPr>
              <p:spPr bwMode="auto">
                <a:xfrm flipV="1">
                  <a:off x="2640" y="3360"/>
                  <a:ext cx="0" cy="240"/>
                </a:xfrm>
                <a:prstGeom prst="line">
                  <a:avLst/>
                </a:prstGeom>
                <a:noFill/>
                <a:ln w="19050">
                  <a:solidFill>
                    <a:schemeClr val="tx2"/>
                  </a:solidFill>
                  <a:round/>
                  <a:headEnd/>
                  <a:tailEnd type="triangle" w="med" len="med"/>
                </a:ln>
                <a:effectLst/>
              </p:spPr>
              <p:txBody>
                <a:bodyPr/>
                <a:lstStyle/>
                <a:p>
                  <a:endParaRPr lang="en-GB" dirty="0"/>
                </a:p>
              </p:txBody>
            </p:sp>
            <p:sp>
              <p:nvSpPr>
                <p:cNvPr id="783396" name="Line 36"/>
                <p:cNvSpPr>
                  <a:spLocks noChangeShapeType="1"/>
                </p:cNvSpPr>
                <p:nvPr/>
              </p:nvSpPr>
              <p:spPr bwMode="auto">
                <a:xfrm flipV="1">
                  <a:off x="2832" y="3360"/>
                  <a:ext cx="0" cy="240"/>
                </a:xfrm>
                <a:prstGeom prst="line">
                  <a:avLst/>
                </a:prstGeom>
                <a:noFill/>
                <a:ln w="19050">
                  <a:solidFill>
                    <a:schemeClr val="tx2"/>
                  </a:solidFill>
                  <a:round/>
                  <a:headEnd/>
                  <a:tailEnd type="triangle" w="med" len="med"/>
                </a:ln>
                <a:effectLst/>
              </p:spPr>
              <p:txBody>
                <a:bodyPr/>
                <a:lstStyle/>
                <a:p>
                  <a:endParaRPr lang="en-GB" dirty="0"/>
                </a:p>
              </p:txBody>
            </p:sp>
          </p:grpSp>
        </p:grpSp>
      </p:grpSp>
      <p:sp>
        <p:nvSpPr>
          <p:cNvPr id="783398" name="Text Box 38" descr="Water droplets"/>
          <p:cNvSpPr txBox="1">
            <a:spLocks noChangeArrowheads="1"/>
          </p:cNvSpPr>
          <p:nvPr/>
        </p:nvSpPr>
        <p:spPr bwMode="auto">
          <a:xfrm>
            <a:off x="4648201" y="4584700"/>
            <a:ext cx="2068513" cy="338554"/>
          </a:xfrm>
          <a:prstGeom prst="rect">
            <a:avLst/>
          </a:prstGeom>
          <a:blipFill dpi="0" rotWithShape="0">
            <a:blip r:embed="rId3" cstate="print"/>
            <a:srcRect/>
            <a:tile tx="0" ty="0" sx="100000" sy="100000" flip="none" algn="tl"/>
          </a:blipFill>
          <a:ln w="38100" cmpd="dbl">
            <a:solidFill>
              <a:schemeClr val="tx1"/>
            </a:solidFill>
            <a:miter lim="800000"/>
            <a:headEnd/>
            <a:tailEnd/>
          </a:ln>
          <a:effectLst/>
        </p:spPr>
        <p:txBody>
          <a:bodyPr>
            <a:spAutoFit/>
          </a:bodyPr>
          <a:lstStyle/>
          <a:p>
            <a:pPr algn="ctr" eaLnBrk="1" hangingPunct="1">
              <a:spcBef>
                <a:spcPct val="50000"/>
              </a:spcBef>
            </a:pPr>
            <a:r>
              <a:rPr lang="en-US" sz="1600" b="1" dirty="0">
                <a:latin typeface="Helvetica" pitchFamily="34" charset="0"/>
              </a:rPr>
              <a:t>Ocean model</a:t>
            </a:r>
            <a:endParaRPr lang="en-US" sz="1600" dirty="0">
              <a:latin typeface="Helvetica" pitchFamily="34" charset="0"/>
            </a:endParaRPr>
          </a:p>
        </p:txBody>
      </p:sp>
      <p:sp>
        <p:nvSpPr>
          <p:cNvPr id="783399" name="Text Box 39"/>
          <p:cNvSpPr txBox="1">
            <a:spLocks noChangeArrowheads="1"/>
          </p:cNvSpPr>
          <p:nvPr/>
        </p:nvSpPr>
        <p:spPr bwMode="auto">
          <a:xfrm>
            <a:off x="4598988" y="2984500"/>
            <a:ext cx="2160587" cy="338554"/>
          </a:xfrm>
          <a:prstGeom prst="rect">
            <a:avLst/>
          </a:prstGeom>
          <a:solidFill>
            <a:srgbClr val="D1D1D1"/>
          </a:solidFill>
          <a:ln w="38100" cmpd="dbl">
            <a:solidFill>
              <a:schemeClr val="tx1"/>
            </a:solidFill>
            <a:miter lim="800000"/>
            <a:headEnd/>
            <a:tailEnd/>
          </a:ln>
          <a:effectLst/>
        </p:spPr>
        <p:txBody>
          <a:bodyPr>
            <a:spAutoFit/>
          </a:bodyPr>
          <a:lstStyle/>
          <a:p>
            <a:pPr algn="ctr" eaLnBrk="1" hangingPunct="1">
              <a:spcBef>
                <a:spcPct val="50000"/>
              </a:spcBef>
            </a:pPr>
            <a:r>
              <a:rPr lang="en-US" sz="1600" b="1" dirty="0">
                <a:latin typeface="Helvetica" pitchFamily="34" charset="0"/>
              </a:rPr>
              <a:t>Atmospheric model</a:t>
            </a:r>
            <a:endParaRPr lang="en-US" sz="1600" dirty="0">
              <a:latin typeface="Helvetica" pitchFamily="34" charset="0"/>
            </a:endParaRPr>
          </a:p>
        </p:txBody>
      </p:sp>
      <p:sp>
        <p:nvSpPr>
          <p:cNvPr id="783400" name="Text Box 40"/>
          <p:cNvSpPr txBox="1">
            <a:spLocks noChangeArrowheads="1"/>
          </p:cNvSpPr>
          <p:nvPr/>
        </p:nvSpPr>
        <p:spPr bwMode="auto">
          <a:xfrm>
            <a:off x="4879976" y="3822700"/>
            <a:ext cx="1571625" cy="338554"/>
          </a:xfrm>
          <a:prstGeom prst="rect">
            <a:avLst/>
          </a:prstGeom>
          <a:solidFill>
            <a:srgbClr val="D1D1D1"/>
          </a:solidFill>
          <a:ln w="38100" cmpd="dbl">
            <a:solidFill>
              <a:schemeClr val="tx1"/>
            </a:solidFill>
            <a:miter lim="800000"/>
            <a:headEnd/>
            <a:tailEnd/>
          </a:ln>
          <a:effectLst/>
        </p:spPr>
        <p:txBody>
          <a:bodyPr>
            <a:spAutoFit/>
          </a:bodyPr>
          <a:lstStyle/>
          <a:p>
            <a:pPr algn="ctr" eaLnBrk="1" hangingPunct="1">
              <a:spcBef>
                <a:spcPct val="50000"/>
              </a:spcBef>
            </a:pPr>
            <a:r>
              <a:rPr lang="en-US" sz="1600" b="1" dirty="0">
                <a:latin typeface="Helvetica" pitchFamily="34" charset="0"/>
              </a:rPr>
              <a:t>Wave model</a:t>
            </a:r>
            <a:endParaRPr lang="en-US" sz="1600" dirty="0">
              <a:latin typeface="Helvetica" pitchFamily="34" charset="0"/>
            </a:endParaRPr>
          </a:p>
        </p:txBody>
      </p:sp>
      <p:grpSp>
        <p:nvGrpSpPr>
          <p:cNvPr id="7" name="Group 41"/>
          <p:cNvGrpSpPr>
            <a:grpSpLocks/>
          </p:cNvGrpSpPr>
          <p:nvPr/>
        </p:nvGrpSpPr>
        <p:grpSpPr bwMode="auto">
          <a:xfrm>
            <a:off x="5160963" y="3365500"/>
            <a:ext cx="844550" cy="381000"/>
            <a:chOff x="2256" y="3360"/>
            <a:chExt cx="576" cy="240"/>
          </a:xfrm>
        </p:grpSpPr>
        <p:sp>
          <p:nvSpPr>
            <p:cNvPr id="783402" name="Line 42"/>
            <p:cNvSpPr>
              <a:spLocks noChangeShapeType="1"/>
            </p:cNvSpPr>
            <p:nvPr/>
          </p:nvSpPr>
          <p:spPr bwMode="auto">
            <a:xfrm flipV="1">
              <a:off x="2256" y="3360"/>
              <a:ext cx="0" cy="240"/>
            </a:xfrm>
            <a:prstGeom prst="line">
              <a:avLst/>
            </a:prstGeom>
            <a:noFill/>
            <a:ln w="19050">
              <a:solidFill>
                <a:schemeClr val="tx1"/>
              </a:solidFill>
              <a:round/>
              <a:headEnd/>
              <a:tailEnd type="triangle" w="med" len="med"/>
            </a:ln>
            <a:effectLst/>
          </p:spPr>
          <p:txBody>
            <a:bodyPr/>
            <a:lstStyle/>
            <a:p>
              <a:endParaRPr lang="en-GB" dirty="0"/>
            </a:p>
          </p:txBody>
        </p:sp>
        <p:sp>
          <p:nvSpPr>
            <p:cNvPr id="783403" name="Line 43"/>
            <p:cNvSpPr>
              <a:spLocks noChangeShapeType="1"/>
            </p:cNvSpPr>
            <p:nvPr/>
          </p:nvSpPr>
          <p:spPr bwMode="auto">
            <a:xfrm flipV="1">
              <a:off x="2448" y="3360"/>
              <a:ext cx="0" cy="240"/>
            </a:xfrm>
            <a:prstGeom prst="line">
              <a:avLst/>
            </a:prstGeom>
            <a:noFill/>
            <a:ln w="19050">
              <a:solidFill>
                <a:schemeClr val="tx1"/>
              </a:solidFill>
              <a:round/>
              <a:headEnd/>
              <a:tailEnd type="triangle" w="med" len="med"/>
            </a:ln>
            <a:effectLst/>
          </p:spPr>
          <p:txBody>
            <a:bodyPr/>
            <a:lstStyle/>
            <a:p>
              <a:endParaRPr lang="en-GB" dirty="0"/>
            </a:p>
          </p:txBody>
        </p:sp>
        <p:sp>
          <p:nvSpPr>
            <p:cNvPr id="783404" name="Line 44"/>
            <p:cNvSpPr>
              <a:spLocks noChangeShapeType="1"/>
            </p:cNvSpPr>
            <p:nvPr/>
          </p:nvSpPr>
          <p:spPr bwMode="auto">
            <a:xfrm flipV="1">
              <a:off x="2640" y="3360"/>
              <a:ext cx="0" cy="240"/>
            </a:xfrm>
            <a:prstGeom prst="line">
              <a:avLst/>
            </a:prstGeom>
            <a:noFill/>
            <a:ln w="19050">
              <a:solidFill>
                <a:schemeClr val="tx1"/>
              </a:solidFill>
              <a:round/>
              <a:headEnd/>
              <a:tailEnd type="triangle" w="med" len="med"/>
            </a:ln>
            <a:effectLst/>
          </p:spPr>
          <p:txBody>
            <a:bodyPr/>
            <a:lstStyle/>
            <a:p>
              <a:endParaRPr lang="en-GB" dirty="0"/>
            </a:p>
          </p:txBody>
        </p:sp>
        <p:sp>
          <p:nvSpPr>
            <p:cNvPr id="783405" name="Line 45"/>
            <p:cNvSpPr>
              <a:spLocks noChangeShapeType="1"/>
            </p:cNvSpPr>
            <p:nvPr/>
          </p:nvSpPr>
          <p:spPr bwMode="auto">
            <a:xfrm flipV="1">
              <a:off x="2832" y="3360"/>
              <a:ext cx="0" cy="240"/>
            </a:xfrm>
            <a:prstGeom prst="line">
              <a:avLst/>
            </a:prstGeom>
            <a:noFill/>
            <a:ln w="19050">
              <a:solidFill>
                <a:schemeClr val="tx1"/>
              </a:solidFill>
              <a:round/>
              <a:headEnd/>
              <a:tailEnd type="triangle" w="med" len="med"/>
            </a:ln>
            <a:effectLst/>
          </p:spPr>
          <p:txBody>
            <a:bodyPr/>
            <a:lstStyle/>
            <a:p>
              <a:endParaRPr lang="en-GB" dirty="0"/>
            </a:p>
          </p:txBody>
        </p:sp>
      </p:grpSp>
      <p:grpSp>
        <p:nvGrpSpPr>
          <p:cNvPr id="8" name="Group 46"/>
          <p:cNvGrpSpPr>
            <a:grpSpLocks/>
          </p:cNvGrpSpPr>
          <p:nvPr/>
        </p:nvGrpSpPr>
        <p:grpSpPr bwMode="auto">
          <a:xfrm rot="-10800000">
            <a:off x="5230813" y="4203700"/>
            <a:ext cx="844550" cy="381000"/>
            <a:chOff x="2256" y="3360"/>
            <a:chExt cx="576" cy="240"/>
          </a:xfrm>
        </p:grpSpPr>
        <p:sp>
          <p:nvSpPr>
            <p:cNvPr id="783407" name="Line 47"/>
            <p:cNvSpPr>
              <a:spLocks noChangeShapeType="1"/>
            </p:cNvSpPr>
            <p:nvPr/>
          </p:nvSpPr>
          <p:spPr bwMode="auto">
            <a:xfrm flipV="1">
              <a:off x="2256" y="3360"/>
              <a:ext cx="0" cy="240"/>
            </a:xfrm>
            <a:prstGeom prst="line">
              <a:avLst/>
            </a:prstGeom>
            <a:noFill/>
            <a:ln w="19050">
              <a:solidFill>
                <a:schemeClr val="tx2"/>
              </a:solidFill>
              <a:round/>
              <a:headEnd/>
              <a:tailEnd type="triangle" w="med" len="med"/>
            </a:ln>
            <a:effectLst/>
          </p:spPr>
          <p:txBody>
            <a:bodyPr/>
            <a:lstStyle/>
            <a:p>
              <a:endParaRPr lang="en-GB" dirty="0"/>
            </a:p>
          </p:txBody>
        </p:sp>
        <p:sp>
          <p:nvSpPr>
            <p:cNvPr id="783408" name="Line 48"/>
            <p:cNvSpPr>
              <a:spLocks noChangeShapeType="1"/>
            </p:cNvSpPr>
            <p:nvPr/>
          </p:nvSpPr>
          <p:spPr bwMode="auto">
            <a:xfrm flipV="1">
              <a:off x="2448" y="3360"/>
              <a:ext cx="0" cy="240"/>
            </a:xfrm>
            <a:prstGeom prst="line">
              <a:avLst/>
            </a:prstGeom>
            <a:noFill/>
            <a:ln w="19050">
              <a:solidFill>
                <a:schemeClr val="tx2"/>
              </a:solidFill>
              <a:round/>
              <a:headEnd/>
              <a:tailEnd type="triangle" w="med" len="med"/>
            </a:ln>
            <a:effectLst/>
          </p:spPr>
          <p:txBody>
            <a:bodyPr/>
            <a:lstStyle/>
            <a:p>
              <a:endParaRPr lang="en-GB" dirty="0"/>
            </a:p>
          </p:txBody>
        </p:sp>
        <p:sp>
          <p:nvSpPr>
            <p:cNvPr id="783409" name="Line 49"/>
            <p:cNvSpPr>
              <a:spLocks noChangeShapeType="1"/>
            </p:cNvSpPr>
            <p:nvPr/>
          </p:nvSpPr>
          <p:spPr bwMode="auto">
            <a:xfrm flipV="1">
              <a:off x="2640" y="3360"/>
              <a:ext cx="0" cy="240"/>
            </a:xfrm>
            <a:prstGeom prst="line">
              <a:avLst/>
            </a:prstGeom>
            <a:noFill/>
            <a:ln w="19050">
              <a:solidFill>
                <a:schemeClr val="tx2"/>
              </a:solidFill>
              <a:round/>
              <a:headEnd/>
              <a:tailEnd type="triangle" w="med" len="med"/>
            </a:ln>
            <a:effectLst/>
          </p:spPr>
          <p:txBody>
            <a:bodyPr/>
            <a:lstStyle/>
            <a:p>
              <a:endParaRPr lang="en-GB" dirty="0"/>
            </a:p>
          </p:txBody>
        </p:sp>
        <p:sp>
          <p:nvSpPr>
            <p:cNvPr id="783410" name="Line 50"/>
            <p:cNvSpPr>
              <a:spLocks noChangeShapeType="1"/>
            </p:cNvSpPr>
            <p:nvPr/>
          </p:nvSpPr>
          <p:spPr bwMode="auto">
            <a:xfrm flipV="1">
              <a:off x="2832" y="3360"/>
              <a:ext cx="0" cy="240"/>
            </a:xfrm>
            <a:prstGeom prst="line">
              <a:avLst/>
            </a:prstGeom>
            <a:noFill/>
            <a:ln w="19050">
              <a:solidFill>
                <a:schemeClr val="tx2"/>
              </a:solidFill>
              <a:round/>
              <a:headEnd/>
              <a:tailEnd type="triangle" w="med" len="med"/>
            </a:ln>
            <a:effectLst/>
          </p:spPr>
          <p:txBody>
            <a:bodyPr/>
            <a:lstStyle/>
            <a:p>
              <a:endParaRPr lang="en-GB" dirty="0"/>
            </a:p>
          </p:txBody>
        </p:sp>
      </p:grpSp>
      <p:grpSp>
        <p:nvGrpSpPr>
          <p:cNvPr id="9" name="Group 51"/>
          <p:cNvGrpSpPr>
            <a:grpSpLocks/>
          </p:cNvGrpSpPr>
          <p:nvPr/>
        </p:nvGrpSpPr>
        <p:grpSpPr bwMode="auto">
          <a:xfrm rot="-10800000">
            <a:off x="5302251" y="3441700"/>
            <a:ext cx="842963" cy="381000"/>
            <a:chOff x="2256" y="3360"/>
            <a:chExt cx="576" cy="240"/>
          </a:xfrm>
        </p:grpSpPr>
        <p:sp>
          <p:nvSpPr>
            <p:cNvPr id="783412" name="Line 52"/>
            <p:cNvSpPr>
              <a:spLocks noChangeShapeType="1"/>
            </p:cNvSpPr>
            <p:nvPr/>
          </p:nvSpPr>
          <p:spPr bwMode="auto">
            <a:xfrm flipV="1">
              <a:off x="2256" y="3360"/>
              <a:ext cx="0" cy="240"/>
            </a:xfrm>
            <a:prstGeom prst="line">
              <a:avLst/>
            </a:prstGeom>
            <a:noFill/>
            <a:ln w="19050">
              <a:solidFill>
                <a:schemeClr val="tx2"/>
              </a:solidFill>
              <a:round/>
              <a:headEnd/>
              <a:tailEnd type="triangle" w="med" len="med"/>
            </a:ln>
            <a:effectLst/>
          </p:spPr>
          <p:txBody>
            <a:bodyPr/>
            <a:lstStyle/>
            <a:p>
              <a:endParaRPr lang="en-GB" dirty="0"/>
            </a:p>
          </p:txBody>
        </p:sp>
        <p:sp>
          <p:nvSpPr>
            <p:cNvPr id="783413" name="Line 53"/>
            <p:cNvSpPr>
              <a:spLocks noChangeShapeType="1"/>
            </p:cNvSpPr>
            <p:nvPr/>
          </p:nvSpPr>
          <p:spPr bwMode="auto">
            <a:xfrm flipV="1">
              <a:off x="2448" y="3360"/>
              <a:ext cx="0" cy="240"/>
            </a:xfrm>
            <a:prstGeom prst="line">
              <a:avLst/>
            </a:prstGeom>
            <a:noFill/>
            <a:ln w="19050">
              <a:solidFill>
                <a:schemeClr val="tx2"/>
              </a:solidFill>
              <a:round/>
              <a:headEnd/>
              <a:tailEnd type="triangle" w="med" len="med"/>
            </a:ln>
            <a:effectLst/>
          </p:spPr>
          <p:txBody>
            <a:bodyPr/>
            <a:lstStyle/>
            <a:p>
              <a:endParaRPr lang="en-GB" dirty="0"/>
            </a:p>
          </p:txBody>
        </p:sp>
        <p:sp>
          <p:nvSpPr>
            <p:cNvPr id="783414" name="Line 54"/>
            <p:cNvSpPr>
              <a:spLocks noChangeShapeType="1"/>
            </p:cNvSpPr>
            <p:nvPr/>
          </p:nvSpPr>
          <p:spPr bwMode="auto">
            <a:xfrm flipV="1">
              <a:off x="2640" y="3360"/>
              <a:ext cx="0" cy="240"/>
            </a:xfrm>
            <a:prstGeom prst="line">
              <a:avLst/>
            </a:prstGeom>
            <a:noFill/>
            <a:ln w="19050">
              <a:solidFill>
                <a:schemeClr val="tx2"/>
              </a:solidFill>
              <a:round/>
              <a:headEnd/>
              <a:tailEnd type="triangle" w="med" len="med"/>
            </a:ln>
            <a:effectLst/>
          </p:spPr>
          <p:txBody>
            <a:bodyPr/>
            <a:lstStyle/>
            <a:p>
              <a:endParaRPr lang="en-GB" dirty="0"/>
            </a:p>
          </p:txBody>
        </p:sp>
        <p:sp>
          <p:nvSpPr>
            <p:cNvPr id="783415" name="Line 55"/>
            <p:cNvSpPr>
              <a:spLocks noChangeShapeType="1"/>
            </p:cNvSpPr>
            <p:nvPr/>
          </p:nvSpPr>
          <p:spPr bwMode="auto">
            <a:xfrm flipV="1">
              <a:off x="2832" y="3360"/>
              <a:ext cx="0" cy="240"/>
            </a:xfrm>
            <a:prstGeom prst="line">
              <a:avLst/>
            </a:prstGeom>
            <a:noFill/>
            <a:ln w="19050">
              <a:solidFill>
                <a:schemeClr val="tx2"/>
              </a:solidFill>
              <a:round/>
              <a:headEnd/>
              <a:tailEnd type="triangle" w="med" len="med"/>
            </a:ln>
            <a:effectLst/>
          </p:spPr>
          <p:txBody>
            <a:bodyPr/>
            <a:lstStyle/>
            <a:p>
              <a:endParaRPr lang="en-GB" dirty="0"/>
            </a:p>
          </p:txBody>
        </p:sp>
      </p:grpSp>
      <p:sp>
        <p:nvSpPr>
          <p:cNvPr id="783416" name="Line 56"/>
          <p:cNvSpPr>
            <a:spLocks noChangeShapeType="1"/>
          </p:cNvSpPr>
          <p:nvPr/>
        </p:nvSpPr>
        <p:spPr bwMode="auto">
          <a:xfrm flipV="1">
            <a:off x="6567488" y="3441700"/>
            <a:ext cx="0" cy="1143000"/>
          </a:xfrm>
          <a:prstGeom prst="line">
            <a:avLst/>
          </a:prstGeom>
          <a:noFill/>
          <a:ln w="28575">
            <a:solidFill>
              <a:schemeClr val="tx1"/>
            </a:solidFill>
            <a:round/>
            <a:headEnd/>
            <a:tailEnd type="triangle" w="med" len="med"/>
          </a:ln>
          <a:effectLst/>
        </p:spPr>
        <p:txBody>
          <a:bodyPr/>
          <a:lstStyle/>
          <a:p>
            <a:endParaRPr lang="en-GB" dirty="0"/>
          </a:p>
        </p:txBody>
      </p:sp>
      <p:sp>
        <p:nvSpPr>
          <p:cNvPr id="783417" name="Line 57"/>
          <p:cNvSpPr>
            <a:spLocks noChangeShapeType="1"/>
          </p:cNvSpPr>
          <p:nvPr/>
        </p:nvSpPr>
        <p:spPr bwMode="auto">
          <a:xfrm flipV="1">
            <a:off x="4738688" y="3441700"/>
            <a:ext cx="0" cy="1143000"/>
          </a:xfrm>
          <a:prstGeom prst="line">
            <a:avLst/>
          </a:prstGeom>
          <a:noFill/>
          <a:ln w="28575">
            <a:solidFill>
              <a:schemeClr val="tx1"/>
            </a:solidFill>
            <a:round/>
            <a:headEnd/>
            <a:tailEnd type="triangle" w="med" len="med"/>
          </a:ln>
          <a:effectLst/>
        </p:spPr>
        <p:txBody>
          <a:bodyPr/>
          <a:lstStyle/>
          <a:p>
            <a:endParaRPr lang="en-GB" dirty="0"/>
          </a:p>
        </p:txBody>
      </p:sp>
      <p:sp>
        <p:nvSpPr>
          <p:cNvPr id="783418" name="Line 58"/>
          <p:cNvSpPr>
            <a:spLocks noChangeShapeType="1"/>
          </p:cNvSpPr>
          <p:nvPr/>
        </p:nvSpPr>
        <p:spPr bwMode="auto">
          <a:xfrm flipV="1">
            <a:off x="4246563" y="2825750"/>
            <a:ext cx="0" cy="2362200"/>
          </a:xfrm>
          <a:prstGeom prst="line">
            <a:avLst/>
          </a:prstGeom>
          <a:noFill/>
          <a:ln w="38100" cmpd="dbl">
            <a:solidFill>
              <a:schemeClr val="tx1"/>
            </a:solidFill>
            <a:round/>
            <a:headEnd/>
            <a:tailEnd/>
          </a:ln>
          <a:effectLst/>
        </p:spPr>
        <p:txBody>
          <a:bodyPr/>
          <a:lstStyle/>
          <a:p>
            <a:endParaRPr lang="en-GB" dirty="0"/>
          </a:p>
        </p:txBody>
      </p:sp>
      <p:sp>
        <p:nvSpPr>
          <p:cNvPr id="783419" name="Line 59"/>
          <p:cNvSpPr>
            <a:spLocks noChangeShapeType="1"/>
          </p:cNvSpPr>
          <p:nvPr/>
        </p:nvSpPr>
        <p:spPr bwMode="auto">
          <a:xfrm flipH="1" flipV="1">
            <a:off x="7200900" y="2825750"/>
            <a:ext cx="0" cy="2362200"/>
          </a:xfrm>
          <a:prstGeom prst="line">
            <a:avLst/>
          </a:prstGeom>
          <a:noFill/>
          <a:ln w="38100" cmpd="dbl">
            <a:solidFill>
              <a:schemeClr val="tx1"/>
            </a:solidFill>
            <a:round/>
            <a:headEnd/>
            <a:tailEnd/>
          </a:ln>
          <a:effectLst/>
        </p:spPr>
        <p:txBody>
          <a:bodyPr/>
          <a:lstStyle/>
          <a:p>
            <a:endParaRPr lang="en-GB" dirty="0"/>
          </a:p>
        </p:txBody>
      </p:sp>
      <p:sp>
        <p:nvSpPr>
          <p:cNvPr id="783420" name="Line 60"/>
          <p:cNvSpPr>
            <a:spLocks noChangeShapeType="1"/>
          </p:cNvSpPr>
          <p:nvPr/>
        </p:nvSpPr>
        <p:spPr bwMode="auto">
          <a:xfrm>
            <a:off x="4237038" y="4797425"/>
            <a:ext cx="334962" cy="0"/>
          </a:xfrm>
          <a:prstGeom prst="line">
            <a:avLst/>
          </a:prstGeom>
          <a:noFill/>
          <a:ln w="6350">
            <a:solidFill>
              <a:schemeClr val="tx1"/>
            </a:solidFill>
            <a:round/>
            <a:headEnd/>
            <a:tailEnd type="triangle" w="med" len="med"/>
          </a:ln>
          <a:effectLst/>
        </p:spPr>
        <p:txBody>
          <a:bodyPr/>
          <a:lstStyle/>
          <a:p>
            <a:endParaRPr lang="en-GB" dirty="0"/>
          </a:p>
        </p:txBody>
      </p:sp>
      <p:sp>
        <p:nvSpPr>
          <p:cNvPr id="783421" name="Line 61"/>
          <p:cNvSpPr>
            <a:spLocks noChangeShapeType="1"/>
          </p:cNvSpPr>
          <p:nvPr/>
        </p:nvSpPr>
        <p:spPr bwMode="auto">
          <a:xfrm flipH="1">
            <a:off x="6732589" y="4797425"/>
            <a:ext cx="452437" cy="0"/>
          </a:xfrm>
          <a:prstGeom prst="line">
            <a:avLst/>
          </a:prstGeom>
          <a:noFill/>
          <a:ln w="6350">
            <a:solidFill>
              <a:schemeClr val="tx1"/>
            </a:solidFill>
            <a:round/>
            <a:headEnd/>
            <a:tailEnd type="triangle" w="med" len="med"/>
          </a:ln>
          <a:effectLst/>
        </p:spPr>
        <p:txBody>
          <a:bodyPr/>
          <a:lstStyle/>
          <a:p>
            <a:endParaRPr lang="en-GB" dirty="0"/>
          </a:p>
        </p:txBody>
      </p:sp>
      <p:sp>
        <p:nvSpPr>
          <p:cNvPr id="56" name="Title 55"/>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lstStyle/>
          <a:p>
            <a:r>
              <a:rPr lang="en-GB" dirty="0" smtClean="0"/>
              <a:t>1. ECMWF forecasting systems</a:t>
            </a:r>
            <a:endParaRPr lang="en-GB" dirty="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2464</TotalTime>
  <Words>3932</Words>
  <Application>Microsoft Macintosh PowerPoint</Application>
  <PresentationFormat>On-screen Show (4:3)</PresentationFormat>
  <Paragraphs>358</Paragraphs>
  <Slides>45</Slides>
  <Notes>14</Notes>
  <HiddenSlides>0</HiddenSlides>
  <MMClips>0</MMClips>
  <ScaleCrop>false</ScaleCrop>
  <HeadingPairs>
    <vt:vector size="8" baseType="variant">
      <vt:variant>
        <vt:lpstr>Design Template</vt:lpstr>
      </vt:variant>
      <vt:variant>
        <vt:i4>1</vt:i4>
      </vt:variant>
      <vt:variant>
        <vt:lpstr>Links</vt:lpstr>
      </vt:variant>
      <vt:variant>
        <vt:i4>2</vt:i4>
      </vt:variant>
      <vt:variant>
        <vt:lpstr>Embedded OLE Servers</vt:lpstr>
      </vt:variant>
      <vt:variant>
        <vt:i4>1</vt:i4>
      </vt:variant>
      <vt:variant>
        <vt:lpstr>Slide Titles</vt:lpstr>
      </vt:variant>
      <vt:variant>
        <vt:i4>45</vt:i4>
      </vt:variant>
    </vt:vector>
  </HeadingPairs>
  <TitlesOfParts>
    <vt:vector size="49" baseType="lpstr">
      <vt:lpstr>Office Theme</vt:lpstr>
      <vt:lpstr>Macintosh HD:Users:pedrodias:Library:Mail Downloads:TIGGE_book_chapter_v5.doc!OLE_LINK1</vt:lpstr>
      <vt:lpstr>Macintosh HD:Users:pedrodias:Library:Mail Downloads:TIGGE_book_chapter_v5.doc!OLE_LINK2</vt:lpstr>
      <vt:lpstr>ビットマップ イメージ</vt:lpstr>
      <vt:lpstr>Slide 1</vt:lpstr>
      <vt:lpstr>Resumé of THORPEX Science Plan</vt:lpstr>
      <vt:lpstr>Slide 3</vt:lpstr>
      <vt:lpstr>Highlights</vt:lpstr>
      <vt:lpstr>GIFS-TIGGE roadmap</vt:lpstr>
      <vt:lpstr>Slide 6</vt:lpstr>
      <vt:lpstr>Slide 7</vt:lpstr>
      <vt:lpstr>Slide 8</vt:lpstr>
      <vt:lpstr>1. ECMWF forecasting systems</vt:lpstr>
      <vt:lpstr>1. The operational ECMWF EPS</vt:lpstr>
      <vt:lpstr>1. EPS performance: T850 v an, EU</vt:lpstr>
      <vt:lpstr>2. ECMWF EPS performance: TP24 v obs, EU</vt:lpstr>
      <vt:lpstr>3.ECMWF work with  TIGGE ensembles, calibration and combination</vt:lpstr>
      <vt:lpstr>4. ECMWF work with TIGGE ensembles, calibration and combination</vt:lpstr>
      <vt:lpstr>5. ECMWF TIGGE ensembles, calibration and combination</vt:lpstr>
      <vt:lpstr>Slide 16</vt:lpstr>
      <vt:lpstr>Slide 17</vt:lpstr>
      <vt:lpstr>6.ECMWF Monthly fc system: ROCA over NH</vt:lpstr>
      <vt:lpstr>7. ECMWF Further extension of the EPS to 46 days?</vt:lpstr>
      <vt:lpstr>8.ECMWF  32d EPS extension twice a week?</vt:lpstr>
      <vt:lpstr>JMA specifications of the NWP model for Extended-range forecast</vt:lpstr>
      <vt:lpstr>Specification of Hindcast Experiment for Extended-range forecast</vt:lpstr>
      <vt:lpstr>Slide 23</vt:lpstr>
      <vt:lpstr>Slide 24</vt:lpstr>
      <vt:lpstr>Slide 25</vt:lpstr>
      <vt:lpstr>Slide 26</vt:lpstr>
      <vt:lpstr>Slide 27</vt:lpstr>
      <vt:lpstr>Slide 28</vt:lpstr>
      <vt:lpstr>CPTEC status progress report: activities on extended and long-range forecasting</vt:lpstr>
      <vt:lpstr>CPTEC seasonal prediction operational runs </vt:lpstr>
      <vt:lpstr>CPTEC Coupled Ocean-Atmosphere predictability experiment  (based on Paulo Nobre’s info) </vt:lpstr>
      <vt:lpstr>Slide 32</vt:lpstr>
      <vt:lpstr>CPTEC Coupled Ocean-Atmosphere GCM operational runs at INPE-CPTEC </vt:lpstr>
      <vt:lpstr>CPTEC Coupled Ocean-Atmosphere processes at play DJF Precipitation Forecasts anomaly correlations</vt:lpstr>
      <vt:lpstr>Slide 35</vt:lpstr>
      <vt:lpstr>Slide 36</vt:lpstr>
      <vt:lpstr>Slide 37</vt:lpstr>
      <vt:lpstr>Slide 38</vt:lpstr>
      <vt:lpstr>Slide 39</vt:lpstr>
      <vt:lpstr>Slide 40</vt:lpstr>
      <vt:lpstr>Slide 41</vt:lpstr>
      <vt:lpstr>General View</vt:lpstr>
      <vt:lpstr>Slide 43</vt:lpstr>
      <vt:lpstr>Slide 44</vt:lpstr>
      <vt:lpstr>Slide 45</vt:lpstr>
    </vt:vector>
  </TitlesOfParts>
  <Company>University of Sao Paulo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Pedro  Dias</dc:creator>
  <cp:lastModifiedBy>Pedro  Dias</cp:lastModifiedBy>
  <cp:revision>36</cp:revision>
  <dcterms:created xsi:type="dcterms:W3CDTF">2010-07-28T22:23:40Z</dcterms:created>
  <dcterms:modified xsi:type="dcterms:W3CDTF">2010-07-29T18:15:52Z</dcterms:modified>
</cp:coreProperties>
</file>