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855" r:id="rId1"/>
    <p:sldMasterId id="2147483770" r:id="rId2"/>
  </p:sldMasterIdLst>
  <p:notesMasterIdLst>
    <p:notesMasterId r:id="rId24"/>
  </p:notesMasterIdLst>
  <p:sldIdLst>
    <p:sldId id="460" r:id="rId3"/>
    <p:sldId id="476" r:id="rId4"/>
    <p:sldId id="477" r:id="rId5"/>
    <p:sldId id="750" r:id="rId6"/>
    <p:sldId id="752" r:id="rId7"/>
    <p:sldId id="753" r:id="rId8"/>
    <p:sldId id="754" r:id="rId9"/>
    <p:sldId id="755" r:id="rId10"/>
    <p:sldId id="461" r:id="rId11"/>
    <p:sldId id="756" r:id="rId12"/>
    <p:sldId id="462" r:id="rId13"/>
    <p:sldId id="758" r:id="rId14"/>
    <p:sldId id="441" r:id="rId15"/>
    <p:sldId id="454" r:id="rId16"/>
    <p:sldId id="469" r:id="rId17"/>
    <p:sldId id="457" r:id="rId18"/>
    <p:sldId id="453" r:id="rId19"/>
    <p:sldId id="468" r:id="rId20"/>
    <p:sldId id="475" r:id="rId21"/>
    <p:sldId id="449" r:id="rId22"/>
    <p:sldId id="757" r:id="rId23"/>
  </p:sldIdLst>
  <p:sldSz cx="9144000" cy="6858000" type="screen4x3"/>
  <p:notesSz cx="7104063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relle" initials="MOU" lastIdx="4" clrIdx="0"/>
  <p:cmAuthor id="2" name="Cleugh, Helen (O&amp;A, Black Mountain)" initials="CH(BM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DBDA"/>
    <a:srgbClr val="DBF0F0"/>
    <a:srgbClr val="009B90"/>
    <a:srgbClr val="005493"/>
    <a:srgbClr val="B2E2C9"/>
    <a:srgbClr val="7A8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80" autoAdjust="0"/>
    <p:restoredTop sz="86122" autoAdjust="0"/>
  </p:normalViewPr>
  <p:slideViewPr>
    <p:cSldViewPr snapToGrid="0">
      <p:cViewPr varScale="1">
        <p:scale>
          <a:sx n="105" d="100"/>
          <a:sy n="105" d="100"/>
        </p:scale>
        <p:origin x="215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36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949F59-0860-46D2-A969-78CE559A76A3}" type="doc">
      <dgm:prSet loTypeId="urn:microsoft.com/office/officeart/2005/8/layout/hList6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AU"/>
        </a:p>
      </dgm:t>
    </dgm:pt>
    <dgm:pt modelId="{7679BBA4-A825-4EF2-A010-BCD513B6E3E4}">
      <dgm:prSet/>
      <dgm:spPr/>
      <dgm:t>
        <a:bodyPr/>
        <a:lstStyle/>
        <a:p>
          <a:pPr rtl="0"/>
          <a:endParaRPr lang="en-AU" dirty="0"/>
        </a:p>
      </dgm:t>
    </dgm:pt>
    <dgm:pt modelId="{66968D4A-1C8D-4AE3-BD85-9483C29AAC32}" type="parTrans" cxnId="{DC97FC8E-13FB-40FF-BAC4-FECB3F368952}">
      <dgm:prSet/>
      <dgm:spPr/>
      <dgm:t>
        <a:bodyPr/>
        <a:lstStyle/>
        <a:p>
          <a:endParaRPr lang="en-AU"/>
        </a:p>
      </dgm:t>
    </dgm:pt>
    <dgm:pt modelId="{B3A90AC7-C90A-4060-9D3E-3CFDD1B00CCE}" type="sibTrans" cxnId="{DC97FC8E-13FB-40FF-BAC4-FECB3F368952}">
      <dgm:prSet/>
      <dgm:spPr/>
      <dgm:t>
        <a:bodyPr/>
        <a:lstStyle/>
        <a:p>
          <a:endParaRPr lang="en-AU"/>
        </a:p>
      </dgm:t>
    </dgm:pt>
    <dgm:pt modelId="{4EB6F9DE-9B9D-4A8B-9BA4-F0A3146468E4}" type="pres">
      <dgm:prSet presAssocID="{82949F59-0860-46D2-A969-78CE559A76A3}" presName="Name0" presStyleCnt="0">
        <dgm:presLayoutVars>
          <dgm:dir/>
          <dgm:resizeHandles val="exact"/>
        </dgm:presLayoutVars>
      </dgm:prSet>
      <dgm:spPr/>
    </dgm:pt>
    <dgm:pt modelId="{F5B970CB-103C-4EE1-97CB-E82F3F98A627}" type="pres">
      <dgm:prSet presAssocID="{7679BBA4-A825-4EF2-A010-BCD513B6E3E4}" presName="node" presStyleLbl="node1" presStyleIdx="0" presStyleCnt="1" custAng="0" custLinFactX="26472" custLinFactNeighborX="100000" custLinFactNeighborY="-4846">
        <dgm:presLayoutVars>
          <dgm:bulletEnabled val="1"/>
        </dgm:presLayoutVars>
      </dgm:prSet>
      <dgm:spPr/>
    </dgm:pt>
  </dgm:ptLst>
  <dgm:cxnLst>
    <dgm:cxn modelId="{89A82681-7A4C-43A2-A091-6E77E57011EA}" type="presOf" srcId="{7679BBA4-A825-4EF2-A010-BCD513B6E3E4}" destId="{F5B970CB-103C-4EE1-97CB-E82F3F98A627}" srcOrd="0" destOrd="0" presId="urn:microsoft.com/office/officeart/2005/8/layout/hList6"/>
    <dgm:cxn modelId="{DC97FC8E-13FB-40FF-BAC4-FECB3F368952}" srcId="{82949F59-0860-46D2-A969-78CE559A76A3}" destId="{7679BBA4-A825-4EF2-A010-BCD513B6E3E4}" srcOrd="0" destOrd="0" parTransId="{66968D4A-1C8D-4AE3-BD85-9483C29AAC32}" sibTransId="{B3A90AC7-C90A-4060-9D3E-3CFDD1B00CCE}"/>
    <dgm:cxn modelId="{D0AB56D8-724E-47BD-B7A3-57505F7F3980}" type="presOf" srcId="{82949F59-0860-46D2-A969-78CE559A76A3}" destId="{4EB6F9DE-9B9D-4A8B-9BA4-F0A3146468E4}" srcOrd="0" destOrd="0" presId="urn:microsoft.com/office/officeart/2005/8/layout/hList6"/>
    <dgm:cxn modelId="{E7F95E34-7367-4BF7-9C4D-390C49A69495}" type="presParOf" srcId="{4EB6F9DE-9B9D-4A8B-9BA4-F0A3146468E4}" destId="{F5B970CB-103C-4EE1-97CB-E82F3F98A627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33593D-8B04-473A-B656-A28F4E30E285}" type="doc">
      <dgm:prSet loTypeId="urn:microsoft.com/office/officeart/2005/8/layout/hList6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AU"/>
        </a:p>
      </dgm:t>
    </dgm:pt>
    <dgm:pt modelId="{221D911F-F522-4BB4-8BBF-E0138F593573}" type="pres">
      <dgm:prSet presAssocID="{A033593D-8B04-473A-B656-A28F4E30E285}" presName="Name0" presStyleCnt="0">
        <dgm:presLayoutVars>
          <dgm:dir/>
          <dgm:resizeHandles val="exact"/>
        </dgm:presLayoutVars>
      </dgm:prSet>
      <dgm:spPr/>
    </dgm:pt>
  </dgm:ptLst>
  <dgm:cxnLst>
    <dgm:cxn modelId="{C6CAF410-1D31-4361-98CE-E5F1C1605B3B}" type="presOf" srcId="{A033593D-8B04-473A-B656-A28F4E30E285}" destId="{221D911F-F522-4BB4-8BBF-E0138F593573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970CB-103C-4EE1-97CB-E82F3F98A627}">
      <dsp:nvSpPr>
        <dsp:cNvPr id="0" name=""/>
        <dsp:cNvSpPr/>
      </dsp:nvSpPr>
      <dsp:spPr>
        <a:xfrm rot="16200000">
          <a:off x="-2555787" y="2555787"/>
          <a:ext cx="5788683" cy="677108"/>
        </a:xfrm>
        <a:prstGeom prst="flowChartManualOperation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6500" kern="1200" dirty="0"/>
        </a:p>
      </dsp:txBody>
      <dsp:txXfrm rot="5400000">
        <a:off x="0" y="1157737"/>
        <a:ext cx="677108" cy="34732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9202" cy="512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75" tIns="47375" rIns="94775" bIns="473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203" y="0"/>
            <a:ext cx="3079202" cy="512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75" tIns="47375" rIns="94775" bIns="4737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075" y="4924989"/>
            <a:ext cx="5683914" cy="4029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75" tIns="47375" rIns="94775" bIns="4737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2309"/>
            <a:ext cx="3079202" cy="512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75" tIns="47375" rIns="94775" bIns="473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203" y="9722309"/>
            <a:ext cx="3079202" cy="512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75" tIns="47375" rIns="94775" bIns="473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00727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39:notes"/>
          <p:cNvSpPr txBox="1">
            <a:spLocks noGrp="1"/>
          </p:cNvSpPr>
          <p:nvPr>
            <p:ph type="body" idx="1"/>
          </p:nvPr>
        </p:nvSpPr>
        <p:spPr>
          <a:xfrm>
            <a:off x="710075" y="4924989"/>
            <a:ext cx="5683914" cy="4029684"/>
          </a:xfrm>
          <a:prstGeom prst="rect">
            <a:avLst/>
          </a:prstGeom>
        </p:spPr>
        <p:txBody>
          <a:bodyPr spcFirstLastPara="1" wrap="square" lIns="94775" tIns="47375" rIns="94775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5" name="Google Shape;79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5829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rgbClr val="FFFFFF"/>
                </a:solidFill>
              </a:rPr>
              <a:pPr algn="r"/>
              <a:t>17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93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en-US"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3890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39:notes"/>
          <p:cNvSpPr txBox="1">
            <a:spLocks noGrp="1"/>
          </p:cNvSpPr>
          <p:nvPr>
            <p:ph type="body" idx="1"/>
          </p:nvPr>
        </p:nvSpPr>
        <p:spPr>
          <a:xfrm>
            <a:off x="710075" y="4924989"/>
            <a:ext cx="5683914" cy="4029684"/>
          </a:xfrm>
          <a:prstGeom prst="rect">
            <a:avLst/>
          </a:prstGeom>
        </p:spPr>
        <p:txBody>
          <a:bodyPr spcFirstLastPara="1" wrap="square" lIns="94775" tIns="47375" rIns="94775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5" name="Google Shape;79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2764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39:notes"/>
          <p:cNvSpPr txBox="1">
            <a:spLocks noGrp="1"/>
          </p:cNvSpPr>
          <p:nvPr>
            <p:ph type="body" idx="1"/>
          </p:nvPr>
        </p:nvSpPr>
        <p:spPr>
          <a:xfrm>
            <a:off x="710075" y="4924989"/>
            <a:ext cx="5683914" cy="4029684"/>
          </a:xfrm>
          <a:prstGeom prst="rect">
            <a:avLst/>
          </a:prstGeom>
        </p:spPr>
        <p:txBody>
          <a:bodyPr spcFirstLastPara="1" wrap="square" lIns="94775" tIns="47375" rIns="94775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8423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39:notes"/>
          <p:cNvSpPr txBox="1">
            <a:spLocks noGrp="1"/>
          </p:cNvSpPr>
          <p:nvPr>
            <p:ph type="body" idx="1"/>
          </p:nvPr>
        </p:nvSpPr>
        <p:spPr>
          <a:xfrm>
            <a:off x="710075" y="4924989"/>
            <a:ext cx="5683914" cy="4029684"/>
          </a:xfrm>
          <a:prstGeom prst="rect">
            <a:avLst/>
          </a:prstGeom>
        </p:spPr>
        <p:txBody>
          <a:bodyPr spcFirstLastPara="1" wrap="square" lIns="94775" tIns="47375" rIns="94775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9567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40:notes"/>
          <p:cNvSpPr txBox="1">
            <a:spLocks noGrp="1"/>
          </p:cNvSpPr>
          <p:nvPr>
            <p:ph type="body" idx="1"/>
          </p:nvPr>
        </p:nvSpPr>
        <p:spPr>
          <a:xfrm>
            <a:off x="710075" y="4924989"/>
            <a:ext cx="5683914" cy="4029684"/>
          </a:xfrm>
          <a:prstGeom prst="rect">
            <a:avLst/>
          </a:prstGeom>
        </p:spPr>
        <p:txBody>
          <a:bodyPr spcFirstLastPara="1" wrap="square" lIns="94775" tIns="47375" rIns="94775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Slightly reworded.</a:t>
            </a:r>
            <a:r>
              <a:rPr lang="en-US" baseline="0" dirty="0"/>
              <a:t> </a:t>
            </a:r>
            <a:endParaRPr dirty="0"/>
          </a:p>
        </p:txBody>
      </p:sp>
      <p:sp>
        <p:nvSpPr>
          <p:cNvPr id="802" name="Google Shape;80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7486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40:notes"/>
          <p:cNvSpPr txBox="1">
            <a:spLocks noGrp="1"/>
          </p:cNvSpPr>
          <p:nvPr>
            <p:ph type="body" idx="1"/>
          </p:nvPr>
        </p:nvSpPr>
        <p:spPr>
          <a:xfrm>
            <a:off x="710075" y="4924989"/>
            <a:ext cx="5683914" cy="4029684"/>
          </a:xfrm>
          <a:prstGeom prst="rect">
            <a:avLst/>
          </a:prstGeom>
        </p:spPr>
        <p:txBody>
          <a:bodyPr spcFirstLastPara="1" wrap="square" lIns="94775" tIns="47375" rIns="94775" bIns="47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Slightly</a:t>
            </a:r>
            <a:r>
              <a:rPr lang="en-US" baseline="0" dirty="0"/>
              <a:t> reworded. </a:t>
            </a:r>
            <a:endParaRPr dirty="0"/>
          </a:p>
        </p:txBody>
      </p:sp>
      <p:sp>
        <p:nvSpPr>
          <p:cNvPr id="802" name="Google Shape;80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4743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9563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7804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rgbClr val="FFFFFF"/>
                </a:solidFill>
              </a:rPr>
              <a:pPr algn="r"/>
              <a:t>14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083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dirty="0"/>
              <a:t>[Comments]</a:t>
            </a:r>
          </a:p>
          <a:p>
            <a:pPr marL="185766" indent="-185766">
              <a:buFont typeface="Arial" panose="020B0604020202020204" pitchFamily="34" charset="0"/>
              <a:buChar char="•"/>
            </a:pPr>
            <a:r>
              <a:rPr lang="en-GB" dirty="0"/>
              <a:t>Need consultation with each and all WCRP groups, to ensure their engagement and possible places in the new structure</a:t>
            </a:r>
          </a:p>
          <a:p>
            <a:pPr marL="185766" indent="-185766">
              <a:buFont typeface="Arial" panose="020B0604020202020204" pitchFamily="34" charset="0"/>
              <a:buChar char="•"/>
            </a:pPr>
            <a:r>
              <a:rPr lang="en-GB" dirty="0"/>
              <a:t>T</a:t>
            </a:r>
            <a:r>
              <a:rPr lang="en-US" dirty="0"/>
              <a:t>o identify groups that outlived their purpose to decide the sunset/transition and transformation into the new structure</a:t>
            </a:r>
          </a:p>
          <a:p>
            <a:pPr marL="185766" indent="-185766">
              <a:buFont typeface="Arial" panose="020B0604020202020204" pitchFamily="34" charset="0"/>
              <a:buChar char="•"/>
            </a:pPr>
            <a:r>
              <a:rPr lang="en-US" dirty="0"/>
              <a:t>To create any structural elements </a:t>
            </a:r>
            <a:r>
              <a:rPr lang="en-US" u="sng" dirty="0"/>
              <a:t>with timeline and sunset dates</a:t>
            </a:r>
            <a:r>
              <a:rPr lang="en-US" dirty="0"/>
              <a:t>!, in agreement with sponsors/partners</a:t>
            </a:r>
          </a:p>
          <a:p>
            <a:endParaRPr lang="en-GB" dirty="0"/>
          </a:p>
          <a:p>
            <a:r>
              <a:rPr lang="en-GB" dirty="0"/>
              <a:t>[Core Principles]</a:t>
            </a:r>
          </a:p>
          <a:p>
            <a:pPr marL="247688" indent="-247688">
              <a:buAutoNum type="arabicPeriod"/>
            </a:pPr>
            <a:r>
              <a:rPr lang="en-GB" dirty="0"/>
              <a:t>Continuity of business during transition (CPs, WGs, GCs… for work, funding, etc.)</a:t>
            </a:r>
          </a:p>
          <a:p>
            <a:pPr marL="247688" indent="-247688">
              <a:buAutoNum type="arabicPeriod"/>
            </a:pPr>
            <a:r>
              <a:rPr lang="en-GB" dirty="0"/>
              <a:t>IP to be supported by: 1) WCRP Science Community, 2) funding agencies, 3) 3 co-sponsors, 4) national science agencies &amp; academies</a:t>
            </a:r>
          </a:p>
          <a:p>
            <a:pPr marL="247688" indent="-247688">
              <a:buAutoNum type="arabicPeriod"/>
            </a:pPr>
            <a:r>
              <a:rPr lang="en-GB" dirty="0"/>
              <a:t>Effective governance and structure that enables/support the conceptual framework</a:t>
            </a:r>
          </a:p>
          <a:p>
            <a:pPr marL="247688" indent="-247688">
              <a:buAutoNum type="arabicPeriod"/>
            </a:pPr>
            <a:r>
              <a:rPr lang="en-GB" dirty="0"/>
              <a:t>Consistent with the WCRP SP</a:t>
            </a:r>
          </a:p>
          <a:p>
            <a:pPr marL="0" indent="0"/>
            <a:r>
              <a:rPr lang="en-GB" dirty="0"/>
              <a:t>(communication aspects to be added – where they are going, where to fit, when the steps would happen…)</a:t>
            </a:r>
          </a:p>
          <a:p>
            <a:pPr marL="0" indent="0"/>
            <a:endParaRPr lang="en-GB" dirty="0"/>
          </a:p>
          <a:p>
            <a:r>
              <a:rPr lang="en-GB" dirty="0"/>
              <a:t>Key Science Questions – to identify a few condensed questions (~3 to 4?), not a shopping list</a:t>
            </a:r>
          </a:p>
          <a:p>
            <a:endParaRPr lang="en-GB" dirty="0"/>
          </a:p>
          <a:p>
            <a:r>
              <a:rPr lang="en-GB" dirty="0"/>
              <a:t>Timeline</a:t>
            </a:r>
          </a:p>
          <a:p>
            <a:pPr marL="185766" indent="-185766">
              <a:buFont typeface="Arial" panose="020B0604020202020204" pitchFamily="34" charset="0"/>
              <a:buChar char="•"/>
            </a:pPr>
            <a:r>
              <a:rPr lang="en-GB" dirty="0"/>
              <a:t>Timeline and plan to be presented at the WMO Congress (June 2019)</a:t>
            </a:r>
          </a:p>
          <a:p>
            <a:pPr marL="185766" indent="-185766">
              <a:buFont typeface="Arial" panose="020B0604020202020204" pitchFamily="34" charset="0"/>
              <a:buChar char="•"/>
            </a:pPr>
            <a:r>
              <a:rPr lang="en-GB" dirty="0"/>
              <a:t>2019: 2st draft of the structure required to implement the new SP, considering community views and sponsors’ suggestions/requirements</a:t>
            </a:r>
          </a:p>
          <a:p>
            <a:pPr marL="185766" indent="-185766">
              <a:buFont typeface="Arial" panose="020B0604020202020204" pitchFamily="34" charset="0"/>
              <a:buChar char="•"/>
            </a:pPr>
            <a:r>
              <a:rPr lang="en-GB" dirty="0"/>
              <a:t>Dec 2019 (40</a:t>
            </a:r>
            <a:r>
              <a:rPr lang="en-GB" baseline="30000" dirty="0"/>
              <a:t>th</a:t>
            </a:r>
            <a:r>
              <a:rPr lang="en-GB" dirty="0"/>
              <a:t> anniversary): discuss and reflect on IP</a:t>
            </a:r>
          </a:p>
          <a:p>
            <a:pPr marL="185766" indent="-185766">
              <a:buFont typeface="Arial" panose="020B0604020202020204" pitchFamily="34" charset="0"/>
              <a:buChar char="•"/>
            </a:pPr>
            <a:r>
              <a:rPr lang="en-GB" dirty="0"/>
              <a:t>~mid 2020: revision of IP</a:t>
            </a:r>
          </a:p>
          <a:p>
            <a:pPr marL="185766" indent="-185766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/>
            <a:r>
              <a:rPr lang="en-GB" dirty="0"/>
              <a:t>Research Projects </a:t>
            </a:r>
          </a:p>
          <a:p>
            <a:pPr marL="185766" indent="-185766">
              <a:buFont typeface="Arial" panose="020B0604020202020204" pitchFamily="34" charset="0"/>
              <a:buChar char="•"/>
            </a:pPr>
            <a:r>
              <a:rPr lang="en-GB" dirty="0"/>
              <a:t>Clear timeline and deliverables</a:t>
            </a:r>
          </a:p>
          <a:p>
            <a:pPr marL="185766" indent="-185766">
              <a:buFont typeface="Arial" panose="020B0604020202020204" pitchFamily="34" charset="0"/>
              <a:buChar char="•"/>
            </a:pPr>
            <a:r>
              <a:rPr lang="en-GB" dirty="0"/>
              <a:t>Joint/co-designed as needed with Partners outside WCRP</a:t>
            </a:r>
          </a:p>
          <a:p>
            <a:pPr marL="185766" indent="-185766">
              <a:buFont typeface="Arial" panose="020B0604020202020204" pitchFamily="34" charset="0"/>
              <a:buChar char="•"/>
            </a:pPr>
            <a:r>
              <a:rPr lang="en-GB" dirty="0"/>
              <a:t>Draw on capability from blue &amp; green boxes</a:t>
            </a:r>
          </a:p>
          <a:p>
            <a:pPr marL="185766" indent="-185766">
              <a:buFont typeface="Arial" panose="020B0604020202020204" pitchFamily="34" charset="0"/>
              <a:buChar char="•"/>
            </a:pPr>
            <a:r>
              <a:rPr lang="en-GB" dirty="0"/>
              <a:t>Deliver to SP objectives, aligned to one of 4 themes</a:t>
            </a:r>
          </a:p>
          <a:p>
            <a:pPr marL="185766" indent="-185766">
              <a:buFont typeface="Arial" panose="020B0604020202020204" pitchFamily="34" charset="0"/>
              <a:buChar char="•"/>
            </a:pPr>
            <a:r>
              <a:rPr lang="en-GB" dirty="0"/>
              <a:t>Meet WCRP criteria of </a:t>
            </a:r>
            <a:r>
              <a:rPr lang="en-GB" u="sng" dirty="0"/>
              <a:t>scale</a:t>
            </a:r>
            <a:r>
              <a:rPr lang="en-GB" dirty="0"/>
              <a:t>, science quality</a:t>
            </a:r>
          </a:p>
          <a:p>
            <a:pPr marL="0" indent="0"/>
            <a:endParaRPr lang="en-GB" dirty="0"/>
          </a:p>
          <a:p>
            <a:pPr marL="0" indent="0"/>
            <a:r>
              <a:rPr lang="en-GB" dirty="0"/>
              <a:t>Projects and for a to engage and empower ECRs as part of WCRP family</a:t>
            </a:r>
          </a:p>
          <a:p>
            <a:pPr marL="0" indent="0"/>
            <a:endParaRPr lang="en-GB" dirty="0"/>
          </a:p>
          <a:p>
            <a:pPr marL="0" indent="0"/>
            <a:r>
              <a:rPr lang="en-GB" dirty="0"/>
              <a:t>Conferences Workshops, WCRP Forum</a:t>
            </a:r>
          </a:p>
          <a:p>
            <a:pPr marL="0" indent="0"/>
            <a:r>
              <a:rPr lang="en-GB" dirty="0"/>
              <a:t>Regular Synthesis, Assessments, Gap Analyses</a:t>
            </a:r>
          </a:p>
          <a:p>
            <a:pPr marL="0" indent="0"/>
            <a:r>
              <a:rPr lang="en-GB" dirty="0"/>
              <a:t>Rapid Assessment and reports (can be one-off)</a:t>
            </a:r>
          </a:p>
          <a:p>
            <a:pPr marL="0" indent="0"/>
            <a:r>
              <a:rPr lang="en-GB" dirty="0"/>
              <a:t>Reference data sets (observed, modelled)</a:t>
            </a:r>
          </a:p>
          <a:p>
            <a:pPr marL="0" indent="0"/>
            <a:r>
              <a:rPr lang="en-GB" dirty="0"/>
              <a:t>Evaluations, inter-comparisons, benchmarking</a:t>
            </a:r>
          </a:p>
          <a:p>
            <a:pPr marL="0" indent="0"/>
            <a:r>
              <a:rPr lang="en-GB" dirty="0"/>
              <a:t>coordination</a:t>
            </a:r>
          </a:p>
          <a:p>
            <a:pPr marL="0" indent="0"/>
            <a:endParaRPr lang="en-GB" dirty="0"/>
          </a:p>
          <a:p>
            <a:pPr marL="0" indent="0"/>
            <a:r>
              <a:rPr lang="en-GB" dirty="0"/>
              <a:t>Educational services, activities</a:t>
            </a:r>
          </a:p>
          <a:p>
            <a:pPr marL="0" indent="0"/>
            <a:r>
              <a:rPr lang="en-GB" dirty="0"/>
              <a:t>Stakeholder engagement</a:t>
            </a:r>
          </a:p>
          <a:p>
            <a:pPr marL="0" indent="0"/>
            <a:r>
              <a:rPr lang="en-GB" dirty="0"/>
              <a:t>Communications, knowledge, brokering and outreach</a:t>
            </a:r>
          </a:p>
          <a:p>
            <a:pPr marL="0" indent="0"/>
            <a:endParaRPr lang="en-GB" dirty="0"/>
          </a:p>
          <a:p>
            <a:pPr marL="0" indent="0"/>
            <a:endParaRPr lang="en-GB" dirty="0"/>
          </a:p>
          <a:p>
            <a:pPr marL="0" indent="0"/>
            <a:endParaRPr lang="en-GB" dirty="0"/>
          </a:p>
          <a:p>
            <a:pPr marL="0" indent="0"/>
            <a:endParaRPr lang="en-GB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108F4-B2ED-A841-8BA6-3FBD93C03AEC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0736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angepaste indeling" preserve="1">
  <p:cSld name="Aangepaste indeling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685800" y="10668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438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 preserve="1">
  <p:cSld name="Verticale titel en teks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 rot="5400000">
            <a:off x="5010150" y="2571751"/>
            <a:ext cx="49530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 rot="5400000">
            <a:off x="1047750" y="704851"/>
            <a:ext cx="49530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dt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1032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, tekst en inhoud" type="txAndObj" preserve="1">
  <p:cSld name="Titel, tekst en inhoud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685800" y="10668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685800" y="2057400"/>
            <a:ext cx="38100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2"/>
          </p:nvPr>
        </p:nvSpPr>
        <p:spPr>
          <a:xfrm>
            <a:off x="4648200" y="2057400"/>
            <a:ext cx="38100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dt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ft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4705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preserve="1">
  <p:cSld name="1_Title 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dt" idx="10"/>
          </p:nvPr>
        </p:nvSpPr>
        <p:spPr>
          <a:xfrm>
            <a:off x="228601" y="6594475"/>
            <a:ext cx="23431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ftr" idx="11"/>
          </p:nvPr>
        </p:nvSpPr>
        <p:spPr>
          <a:xfrm>
            <a:off x="533400" y="6248400"/>
            <a:ext cx="327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6412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Only" preserve="1">
  <p:cSld name="2_Title 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dt" idx="10"/>
          </p:nvPr>
        </p:nvSpPr>
        <p:spPr>
          <a:xfrm>
            <a:off x="228601" y="6594475"/>
            <a:ext cx="23431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ftr" idx="11"/>
          </p:nvPr>
        </p:nvSpPr>
        <p:spPr>
          <a:xfrm>
            <a:off x="533400" y="6248400"/>
            <a:ext cx="327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1830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angepaste indeling" preserve="1">
  <p:cSld name="1_Aangepaste indeling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dt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ft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ldNum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6413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4872AB-B96D-5C48-90D4-899E0619C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6174972-A88F-AF45-85E2-74EBED46E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12C2-24BB-9046-80CF-216C69CDBB58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pPr/>
              <a:t>05/06/2020</a:t>
            </a:fld>
            <a:endParaRPr lang="en-GB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4EDD134-391E-5C42-BAED-A06EE1B8E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2A5A050-623F-294C-9FBA-3418B907D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A7709-DF24-4E4E-A1C7-EFAFA2B8097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맑은 고딕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007930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76A47-822F-5F46-A3A3-86C7D0172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BAF669-5CDC-8E46-B678-F39CD6513E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76D5E-7E56-6443-AD26-D47FA5A2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6A86-3CCB-9C48-BB19-32381E4D836A}" type="datetimeFigureOut">
              <a:rPr lang="en-US" smtClean="0"/>
              <a:t>6/5/20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06B04-93E1-2F4B-BC64-8719E0A4F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0F95F-2072-D34A-8D4F-9B14A98C7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2E50-B283-864F-8036-4F4B24AB0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93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2A812-2DB6-0B4C-8D09-FB262E83B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850BA-D675-2141-82B7-5931D8B69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FE366-39E9-6648-ACAD-AAC923C11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6A86-3CCB-9C48-BB19-32381E4D836A}" type="datetimeFigureOut">
              <a:rPr lang="en-US" smtClean="0"/>
              <a:t>6/5/20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1A667-C594-3947-BCD2-6EE58E342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65BDC-DB9F-7F40-853F-26A57B107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2E50-B283-864F-8036-4F4B24AB0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35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AA007-88CF-A547-9A68-0F5BBD32D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C8318-717F-C243-BCFE-B61269BAD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16076-446B-C244-A7DC-16FF45FC3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6A86-3CCB-9C48-BB19-32381E4D836A}" type="datetimeFigureOut">
              <a:rPr lang="en-US" smtClean="0"/>
              <a:t>6/5/20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828F7-C53C-984C-AB2E-BABFFBA0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6C25B-E616-EB43-A273-FA727968A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2E50-B283-864F-8036-4F4B24AB0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0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C0960-2F20-4641-989A-090660A47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49532-35AB-3E4A-89A4-DE8A0B1AC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5C4C5-6548-5C4D-B3C7-120EEA5B4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B08DE4-6EC3-4040-8370-03E75CFC0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6A86-3CCB-9C48-BB19-32381E4D836A}" type="datetimeFigureOut">
              <a:rPr lang="en-US" smtClean="0"/>
              <a:t>6/5/20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061D7-7D92-2B45-A4DB-741D6755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09BA3-36EA-8148-A62B-FB015EF12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2E50-B283-864F-8036-4F4B24AB0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8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 preserve="1">
  <p:cSld name="Leeg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1583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BA33F-5563-4749-B1AD-7C44D6A3A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B48DA-CE39-624D-A153-4328B91B1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4F1EBF-9DF4-2F4D-B0E3-47BBB9AA5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97F0D4-DB31-2842-8BAB-C137D13F41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088A65-4038-264A-A070-BAD8C54960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ACBD4B-FB71-1744-927F-687E098B0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6A86-3CCB-9C48-BB19-32381E4D836A}" type="datetimeFigureOut">
              <a:rPr lang="en-US" smtClean="0"/>
              <a:t>6/5/20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12BB53-5725-5142-BC30-39A213D8E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9E755-30C0-9841-B487-B2E607038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2E50-B283-864F-8036-4F4B24AB0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7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F5ED7-B681-5748-88BB-B0829722A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72611-4717-754B-B17C-5C153DE37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6A86-3CCB-9C48-BB19-32381E4D836A}" type="datetimeFigureOut">
              <a:rPr lang="en-US" smtClean="0"/>
              <a:t>6/5/20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FB7E9B-C3E9-704A-8B36-53CADFD44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D5F29A-FD3D-B848-95A1-ACB3F4873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2E50-B283-864F-8036-4F4B24AB0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001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0A6A25-01E4-6F4F-9634-1DF8A4F61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6A86-3CCB-9C48-BB19-32381E4D836A}" type="datetimeFigureOut">
              <a:rPr lang="en-US" smtClean="0"/>
              <a:t>6/5/20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9C2E01-6C8E-7548-8003-4757AA647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77B39-AD78-654A-9605-29F91C639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2E50-B283-864F-8036-4F4B24AB0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04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D19B4-C8D8-E84D-8CE6-A9392AEDA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7E602-7C09-144A-AC09-F34AD2466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292E3C-23A4-234C-BA1B-DA5CCAE0E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72FB2-7833-3A49-AFCF-3B33D5D7C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6A86-3CCB-9C48-BB19-32381E4D836A}" type="datetimeFigureOut">
              <a:rPr lang="en-US" smtClean="0"/>
              <a:t>6/5/20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42E49-FD66-8043-A06D-261AAF04E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ED428D-2367-764A-94ED-4C85F5E2A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2E50-B283-864F-8036-4F4B24AB0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40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3A4E8-26CE-3C47-99DF-F1DEB936D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894C22-CC2C-E746-AE2A-FE8D8522B0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80E293-AC3F-764C-B838-C8CDB4266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98E85-9BB0-554F-BAFF-D0CE19999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6A86-3CCB-9C48-BB19-32381E4D836A}" type="datetimeFigureOut">
              <a:rPr lang="en-US" smtClean="0"/>
              <a:t>6/5/20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5AFC5D-8268-A74C-B393-94672E13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A652A-3E65-8745-8809-5AF757100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2E50-B283-864F-8036-4F4B24AB0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2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47632-DFB6-194D-94AC-329BB444D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BBAD00-15DB-344E-B129-B9BDD351E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AFFEE-E046-F449-8CD1-E107A6E71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6A86-3CCB-9C48-BB19-32381E4D836A}" type="datetimeFigureOut">
              <a:rPr lang="en-US" smtClean="0"/>
              <a:t>6/5/20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52657-6794-9544-B5EC-FB42FBC3E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5F3E5-90C8-EA49-BE06-334206034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2E50-B283-864F-8036-4F4B24AB0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532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0E2BF6-F9B0-2249-AAFB-DCFDE1AC66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08119A-C744-2442-B770-70CDFB8892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BA74B-C139-794B-B778-8C69C4BC7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6A86-3CCB-9C48-BB19-32381E4D836A}" type="datetimeFigureOut">
              <a:rPr lang="en-US" smtClean="0"/>
              <a:t>6/5/20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88914-8DCE-EF4D-B123-9DD267F6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1DD93-5D2C-3B4E-B983-4316CA83D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2E50-B283-864F-8036-4F4B24AB0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650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angepaste indeling">
  <p:cSld name="Aangepaste indeling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685800" y="10668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4583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 preserve="1">
  <p:cSld name="Titel en 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85800" y="2057400"/>
            <a:ext cx="77724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515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 preserve="1">
  <p:cSld name="Sectiekop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527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ee objecten" type="twoObj" preserve="1">
  <p:cSld name="Twee objecte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685800" y="2057400"/>
            <a:ext cx="38100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4648200" y="2057400"/>
            <a:ext cx="38100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6679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 preserve="1">
  <p:cSld name="Vergelijking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4645030" y="1535113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4"/>
          </p:nvPr>
        </p:nvSpPr>
        <p:spPr>
          <a:xfrm>
            <a:off x="4645030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254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 preserve="1">
  <p:cSld name="Inhoud met bijschrif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3575051" y="273053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457204" y="1435104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2930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 preserve="1">
  <p:cSld name="Afbeelding met bijschrif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3385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 preserve="1">
  <p:cSld name="Titel en verticale teks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 rot="5400000">
            <a:off x="2590800" y="152400"/>
            <a:ext cx="3962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120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banner1.pn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-65988" y="-76200"/>
            <a:ext cx="9275976" cy="10150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85800" y="2057400"/>
            <a:ext cx="77724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005787-9C10-B742-BA17-E4F0ABF97170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716395" y="6533976"/>
            <a:ext cx="5430851" cy="3514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1383E9-B07F-9142-8D0C-4357BABEA81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161401" y="5916888"/>
            <a:ext cx="2043559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4BBE69-8012-7544-9646-6696BE21BC8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4365584" y="6186888"/>
            <a:ext cx="279686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23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1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0CBB2-09E9-7743-A795-A76CE7777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40C14-9EBB-2F4A-A616-D2C56CC04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3CEDD-77BB-3C46-B035-AD2F9C4548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36A86-3CCB-9C48-BB19-32381E4D836A}" type="datetimeFigureOut">
              <a:rPr lang="en-US" smtClean="0"/>
              <a:t>6/5/20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7D016-06E6-4B43-98D0-8ED1C94E5C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7913F-4E73-FA4F-B078-A91D487543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32E50-B283-864F-8036-4F4B24AB00A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n empty road with grass on the side of the road&#10;&#10;Description automatically generated">
            <a:extLst>
              <a:ext uri="{FF2B5EF4-FFF2-40B4-BE49-F238E27FC236}">
                <a16:creationId xmlns:a16="http://schemas.microsoft.com/office/drawing/2014/main" id="{5D0DA496-F22E-5A4E-9A05-4D8E6E23571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1259" y="0"/>
            <a:ext cx="99904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35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104"/>
          <p:cNvSpPr txBox="1">
            <a:spLocks noGrp="1"/>
          </p:cNvSpPr>
          <p:nvPr>
            <p:ph type="title"/>
          </p:nvPr>
        </p:nvSpPr>
        <p:spPr>
          <a:xfrm>
            <a:off x="685800" y="2152464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b="1" dirty="0">
                <a:solidFill>
                  <a:srgbClr val="005493"/>
                </a:solidFill>
                <a:latin typeface="Helvetica" pitchFamily="2" charset="0"/>
                <a:ea typeface="Helvetica Neue"/>
                <a:cs typeface="Calibri" panose="020F0502020204030204" pitchFamily="34" charset="0"/>
                <a:sym typeface="Helvetica Neue"/>
              </a:rPr>
              <a:t>WCRP </a:t>
            </a:r>
            <a:br>
              <a:rPr lang="en-US" b="1" dirty="0">
                <a:solidFill>
                  <a:srgbClr val="005493"/>
                </a:solidFill>
                <a:latin typeface="Helvetica" pitchFamily="2" charset="0"/>
                <a:ea typeface="Helvetica Neue"/>
                <a:cs typeface="Calibri" panose="020F0502020204030204" pitchFamily="34" charset="0"/>
                <a:sym typeface="Helvetica Neue"/>
              </a:rPr>
            </a:br>
            <a:r>
              <a:rPr lang="en-US" b="1" dirty="0">
                <a:solidFill>
                  <a:srgbClr val="005493"/>
                </a:solidFill>
                <a:latin typeface="Helvetica" pitchFamily="2" charset="0"/>
                <a:ea typeface="Helvetica Neue"/>
                <a:cs typeface="Calibri" panose="020F0502020204030204" pitchFamily="34" charset="0"/>
                <a:sym typeface="Helvetica Neue"/>
              </a:rPr>
              <a:t>Implementation Plan</a:t>
            </a:r>
          </a:p>
        </p:txBody>
      </p:sp>
      <p:sp>
        <p:nvSpPr>
          <p:cNvPr id="2" name="Rectangle 1"/>
          <p:cNvSpPr/>
          <p:nvPr/>
        </p:nvSpPr>
        <p:spPr>
          <a:xfrm>
            <a:off x="3888906" y="98001"/>
            <a:ext cx="5216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bg1"/>
                </a:solidFill>
                <a:latin typeface="Helvetica" pitchFamily="2" charset="0"/>
                <a:ea typeface="Helvetica Neue"/>
                <a:cs typeface="Calibri" panose="020F0502020204030204" pitchFamily="34" charset="0"/>
                <a:sym typeface="Helvetica Neue"/>
              </a:rPr>
              <a:t>World Climate Research Programme (WCRP) </a:t>
            </a:r>
            <a:br>
              <a:rPr lang="en-US" sz="1800" b="1" dirty="0">
                <a:solidFill>
                  <a:schemeClr val="accent6"/>
                </a:solidFill>
                <a:latin typeface="Helvetica" pitchFamily="2" charset="0"/>
                <a:ea typeface="Helvetica Neue"/>
                <a:cs typeface="Calibri" panose="020F0502020204030204" pitchFamily="34" charset="0"/>
                <a:sym typeface="Helvetica Neue"/>
              </a:rPr>
            </a:br>
            <a:endParaRPr lang="en-US" sz="1800" dirty="0">
              <a:solidFill>
                <a:schemeClr val="bg1"/>
              </a:solidFill>
              <a:latin typeface="Helvetica" pitchFamily="2" charset="0"/>
              <a:ea typeface="Helvetica Neue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A5AA65-6F45-0546-AB1A-7226905871D8}"/>
              </a:ext>
            </a:extLst>
          </p:cNvPr>
          <p:cNvSpPr txBox="1"/>
          <p:nvPr/>
        </p:nvSpPr>
        <p:spPr>
          <a:xfrm>
            <a:off x="4860557" y="3805344"/>
            <a:ext cx="3507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Helvetica" pitchFamily="2" charset="0"/>
              </a:rPr>
              <a:t>from </a:t>
            </a:r>
          </a:p>
          <a:p>
            <a:r>
              <a:rPr lang="en-US" sz="3600" b="1" dirty="0">
                <a:solidFill>
                  <a:schemeClr val="bg1"/>
                </a:solidFill>
                <a:latin typeface="Helvetica" pitchFamily="2" charset="0"/>
              </a:rPr>
              <a:t>Strategy </a:t>
            </a:r>
          </a:p>
          <a:p>
            <a:r>
              <a:rPr lang="en-US" sz="3600" b="1" dirty="0">
                <a:solidFill>
                  <a:schemeClr val="bg1"/>
                </a:solidFill>
                <a:latin typeface="Helvetica" pitchFamily="2" charset="0"/>
              </a:rPr>
              <a:t>to </a:t>
            </a:r>
          </a:p>
          <a:p>
            <a:r>
              <a:rPr lang="en-US" sz="3600" b="1" dirty="0">
                <a:solidFill>
                  <a:schemeClr val="bg1"/>
                </a:solidFill>
                <a:latin typeface="Helvetica" pitchFamily="2" charset="0"/>
              </a:rPr>
              <a:t>Action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37DA7B-E56E-A44E-9C0E-D460D3E983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478" y="0"/>
            <a:ext cx="2944678" cy="10330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498EFF-BE14-A940-B916-0143D26B972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478" y="5943687"/>
            <a:ext cx="4117668" cy="13250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61A132-4E19-2945-AD68-30C8797C07B7}"/>
              </a:ext>
            </a:extLst>
          </p:cNvPr>
          <p:cNvSpPr txBox="1"/>
          <p:nvPr/>
        </p:nvSpPr>
        <p:spPr>
          <a:xfrm>
            <a:off x="7008825" y="6236864"/>
            <a:ext cx="209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>
                <a:solidFill>
                  <a:schemeClr val="bg1"/>
                </a:solidFill>
              </a:rPr>
              <a:t>October 2019</a:t>
            </a:r>
          </a:p>
        </p:txBody>
      </p:sp>
    </p:spTree>
    <p:extLst>
      <p:ext uri="{BB962C8B-B14F-4D97-AF65-F5344CB8AC3E}">
        <p14:creationId xmlns:p14="http://schemas.microsoft.com/office/powerpoint/2010/main" val="1760976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105"/>
          <p:cNvSpPr txBox="1">
            <a:spLocks noGrp="1"/>
          </p:cNvSpPr>
          <p:nvPr>
            <p:ph type="title"/>
          </p:nvPr>
        </p:nvSpPr>
        <p:spPr>
          <a:xfrm>
            <a:off x="664029" y="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Helvetica" pitchFamily="2" charset="0"/>
              </a:rPr>
              <a:t>WCRP Implementation Plan: Timeline</a:t>
            </a:r>
            <a:endParaRPr sz="3000" dirty="0">
              <a:latin typeface="Helvetica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9119" y="1093114"/>
            <a:ext cx="8265645" cy="5232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dirty="0">
                <a:latin typeface="Helvetica" pitchFamily="2" charset="0"/>
              </a:rPr>
              <a:t>Phase I: From now to April 2020</a:t>
            </a:r>
            <a:endParaRPr lang="en-US" sz="1800" dirty="0">
              <a:latin typeface="Helvetica" pitchFamily="2" charset="0"/>
            </a:endParaRPr>
          </a:p>
          <a:p>
            <a:pPr marL="285750" lvl="0" indent="-285750">
              <a:buFont typeface="Arial"/>
              <a:buChar char="•"/>
            </a:pPr>
            <a:r>
              <a:rPr lang="en-US" sz="1800" dirty="0">
                <a:latin typeface="Helvetica" pitchFamily="2" charset="0"/>
              </a:rPr>
              <a:t>Refine science questions and conceptual framework</a:t>
            </a:r>
          </a:p>
          <a:p>
            <a:pPr marL="285750" lvl="0" indent="-285750">
              <a:buFont typeface="Arial"/>
              <a:buChar char="•"/>
            </a:pPr>
            <a:r>
              <a:rPr lang="en-US" sz="1800" dirty="0">
                <a:latin typeface="Helvetica" pitchFamily="2" charset="0"/>
              </a:rPr>
              <a:t>Refine key elements for operations, delivery and engagement</a:t>
            </a:r>
          </a:p>
          <a:p>
            <a:pPr marL="285750" lvl="0" indent="-285750">
              <a:buFont typeface="Arial"/>
              <a:buChar char="•"/>
            </a:pPr>
            <a:r>
              <a:rPr lang="en-US" sz="1800" dirty="0">
                <a:latin typeface="Helvetica" pitchFamily="2" charset="0"/>
              </a:rPr>
              <a:t>Identify science, funding, and infrastructure needs</a:t>
            </a:r>
          </a:p>
          <a:p>
            <a:pPr marL="285750" lvl="0" indent="-285750">
              <a:buFont typeface="Arial"/>
              <a:buChar char="•"/>
            </a:pPr>
            <a:r>
              <a:rPr lang="en-US" sz="1800" dirty="0">
                <a:latin typeface="Helvetica" pitchFamily="2" charset="0"/>
              </a:rPr>
              <a:t>Undertake consultation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>
                <a:latin typeface="Helvetica" pitchFamily="2" charset="0"/>
              </a:rPr>
              <a:t>Produce the first draft of the Implementation Plan by the time of the 41st Session of the JSC, April 2020</a:t>
            </a:r>
          </a:p>
          <a:p>
            <a:r>
              <a:rPr lang="en-US" sz="1800" b="1" dirty="0">
                <a:latin typeface="Helvetica" pitchFamily="2" charset="0"/>
              </a:rPr>
              <a:t> </a:t>
            </a:r>
            <a:endParaRPr lang="en-US" sz="1800" dirty="0">
              <a:latin typeface="Helvetica" pitchFamily="2" charset="0"/>
            </a:endParaRPr>
          </a:p>
          <a:p>
            <a:pPr>
              <a:spcAft>
                <a:spcPts val="600"/>
              </a:spcAft>
            </a:pPr>
            <a:r>
              <a:rPr lang="en-US" sz="1800" b="1" dirty="0">
                <a:latin typeface="Helvetica" pitchFamily="2" charset="0"/>
              </a:rPr>
              <a:t>Phase II: April 2020 to April 2022</a:t>
            </a:r>
            <a:endParaRPr lang="en-US" sz="1800" dirty="0">
              <a:latin typeface="Helvetica" pitchFamily="2" charset="0"/>
            </a:endParaRPr>
          </a:p>
          <a:p>
            <a:pPr marL="285750" lvl="0" indent="-285750">
              <a:buFont typeface="Arial"/>
              <a:buChar char="•"/>
            </a:pPr>
            <a:r>
              <a:rPr lang="en-US" sz="1800" dirty="0">
                <a:latin typeface="Helvetica" pitchFamily="2" charset="0"/>
              </a:rPr>
              <a:t>Undertake further consultations and evolution of the Implementation Plan </a:t>
            </a:r>
          </a:p>
          <a:p>
            <a:pPr marL="285750" lvl="0" indent="-285750">
              <a:buFont typeface="Arial"/>
              <a:buChar char="•"/>
            </a:pPr>
            <a:r>
              <a:rPr lang="en-US" sz="1800" dirty="0">
                <a:latin typeface="Helvetica" pitchFamily="2" charset="0"/>
              </a:rPr>
              <a:t>Develop structure and governance model</a:t>
            </a:r>
          </a:p>
          <a:p>
            <a:pPr marL="285750" lvl="0" indent="-285750">
              <a:buFont typeface="Arial"/>
              <a:buChar char="•"/>
            </a:pPr>
            <a:r>
              <a:rPr lang="en-US" sz="1800" dirty="0">
                <a:latin typeface="Helvetica" pitchFamily="2" charset="0"/>
              </a:rPr>
              <a:t>Clarify the future of Core activities and Project Offices </a:t>
            </a:r>
          </a:p>
          <a:p>
            <a:pPr marL="285750" lvl="0" indent="-285750">
              <a:buFont typeface="Arial"/>
              <a:buChar char="•"/>
            </a:pPr>
            <a:r>
              <a:rPr lang="en-US" sz="1800" dirty="0">
                <a:latin typeface="Helvetica" pitchFamily="2" charset="0"/>
              </a:rPr>
              <a:t>Initiation of new, joint activities</a:t>
            </a:r>
          </a:p>
          <a:p>
            <a:pPr marL="285750" lvl="0" indent="-285750">
              <a:buFont typeface="Arial"/>
              <a:buChar char="•"/>
            </a:pPr>
            <a:r>
              <a:rPr lang="en-US" sz="1800" dirty="0">
                <a:latin typeface="Helvetica" pitchFamily="2" charset="0"/>
              </a:rPr>
              <a:t>Expand and consolidate partnerships for mutual benefits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>
                <a:latin typeface="Helvetica" pitchFamily="2" charset="0"/>
              </a:rPr>
              <a:t>Adopt Implementation Plan and agree on Transition Approach by the 43rd Session of the JSC, April 2022</a:t>
            </a:r>
          </a:p>
          <a:p>
            <a:pPr marL="285750" indent="-285750">
              <a:buFont typeface="Arial"/>
              <a:buChar char="•"/>
            </a:pPr>
            <a:endParaRPr lang="en-US" sz="1800" dirty="0">
              <a:latin typeface="Helvetica" pitchFamily="2" charset="0"/>
            </a:endParaRPr>
          </a:p>
          <a:p>
            <a:endParaRPr lang="en-US" sz="18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181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04;p105"/>
          <p:cNvSpPr txBox="1">
            <a:spLocks noGrp="1"/>
          </p:cNvSpPr>
          <p:nvPr>
            <p:ph type="title"/>
          </p:nvPr>
        </p:nvSpPr>
        <p:spPr>
          <a:xfrm>
            <a:off x="664029" y="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Helvetica" pitchFamily="2" charset="0"/>
              </a:rPr>
              <a:t>WCRP Implementation Plan: Progress</a:t>
            </a:r>
            <a:endParaRPr sz="3000" dirty="0">
              <a:latin typeface="Helvetica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0C93A-87C3-F740-A50F-330211627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964" y="867539"/>
            <a:ext cx="8648054" cy="5930638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SzPct val="100000"/>
              <a:buNone/>
            </a:pPr>
            <a:r>
              <a:rPr lang="en-AU" sz="2000" b="1" dirty="0">
                <a:latin typeface="Helvetica" pitchFamily="2" charset="0"/>
              </a:rPr>
              <a:t>Implementation and Transition Meeting, 4-5 May 2019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SzPct val="100000"/>
              <a:buNone/>
            </a:pPr>
            <a:r>
              <a:rPr lang="en-AU" sz="2000" dirty="0">
                <a:latin typeface="Helvetica" pitchFamily="2" charset="0"/>
              </a:rPr>
              <a:t>Representatives of the WCRP community discussed how to implement the WCRP Strategic Plan, starting with the:</a:t>
            </a:r>
          </a:p>
          <a:p>
            <a:pPr marL="360363" indent="-360363">
              <a:lnSpc>
                <a:spcPct val="110000"/>
              </a:lnSpc>
              <a:spcBef>
                <a:spcPts val="600"/>
              </a:spcBef>
              <a:buSzPct val="100000"/>
            </a:pPr>
            <a:r>
              <a:rPr lang="en-AU" sz="2000" dirty="0">
                <a:latin typeface="Helvetica" pitchFamily="2" charset="0"/>
              </a:rPr>
              <a:t>WCRP Strategic Plan</a:t>
            </a:r>
          </a:p>
          <a:p>
            <a:pPr marL="360363" indent="-360363">
              <a:lnSpc>
                <a:spcPct val="110000"/>
              </a:lnSpc>
              <a:spcBef>
                <a:spcPts val="600"/>
              </a:spcBef>
              <a:buSzPct val="100000"/>
            </a:pPr>
            <a:r>
              <a:rPr lang="en-AU" sz="2000" dirty="0">
                <a:latin typeface="Helvetica" pitchFamily="2" charset="0"/>
              </a:rPr>
              <a:t>Feedback from the WCRP Review</a:t>
            </a:r>
          </a:p>
          <a:p>
            <a:pPr marL="360363" indent="-360363">
              <a:lnSpc>
                <a:spcPct val="110000"/>
              </a:lnSpc>
              <a:spcBef>
                <a:spcPts val="600"/>
              </a:spcBef>
              <a:buSzPct val="100000"/>
            </a:pPr>
            <a:r>
              <a:rPr lang="en-AU" sz="2000" dirty="0">
                <a:latin typeface="Helvetica" pitchFamily="2" charset="0"/>
              </a:rPr>
              <a:t>Responses to an on-line survey</a:t>
            </a:r>
          </a:p>
          <a:p>
            <a:pPr marL="342900">
              <a:lnSpc>
                <a:spcPct val="110000"/>
              </a:lnSpc>
              <a:spcBef>
                <a:spcPts val="600"/>
              </a:spcBef>
              <a:buSzPct val="100000"/>
            </a:pPr>
            <a:endParaRPr lang="en-AU" sz="2000" dirty="0">
              <a:latin typeface="Helvetica" pitchFamily="2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SzPct val="100000"/>
              <a:buNone/>
            </a:pPr>
            <a:r>
              <a:rPr lang="en-AU" sz="2000" b="1" dirty="0">
                <a:latin typeface="Helvetica" pitchFamily="2" charset="0"/>
              </a:rPr>
              <a:t>WCRP Joint Scientific Committee Session (JSC-40), 6-10 May 2019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SzPct val="100000"/>
              <a:buNone/>
            </a:pPr>
            <a:r>
              <a:rPr lang="en-AU" sz="2000" dirty="0">
                <a:latin typeface="Helvetica" pitchFamily="2" charset="0"/>
              </a:rPr>
              <a:t>Further discussion and refinement, with the main outcomes of:</a:t>
            </a:r>
          </a:p>
          <a:p>
            <a:pPr marL="342900">
              <a:lnSpc>
                <a:spcPct val="110000"/>
              </a:lnSpc>
              <a:spcBef>
                <a:spcPts val="600"/>
              </a:spcBef>
              <a:buSzPct val="100000"/>
            </a:pPr>
            <a:r>
              <a:rPr lang="en-AU" sz="2000" dirty="0">
                <a:latin typeface="Helvetica" pitchFamily="2" charset="0"/>
              </a:rPr>
              <a:t>Engagement, dialogue and discussion: community-building and a community effort</a:t>
            </a:r>
          </a:p>
          <a:p>
            <a:pPr marL="342900">
              <a:lnSpc>
                <a:spcPct val="110000"/>
              </a:lnSpc>
              <a:spcBef>
                <a:spcPts val="600"/>
              </a:spcBef>
              <a:buSzPct val="100000"/>
            </a:pPr>
            <a:r>
              <a:rPr lang="en-AU" sz="2000" dirty="0">
                <a:latin typeface="Helvetica" pitchFamily="2" charset="0"/>
              </a:rPr>
              <a:t>Development of draft Key Science Question areas and key elements</a:t>
            </a:r>
          </a:p>
          <a:p>
            <a:pPr marL="342900">
              <a:lnSpc>
                <a:spcPct val="110000"/>
              </a:lnSpc>
              <a:spcBef>
                <a:spcPts val="600"/>
              </a:spcBef>
              <a:buSzPct val="100000"/>
            </a:pPr>
            <a:r>
              <a:rPr lang="en-AU" sz="2000" dirty="0">
                <a:latin typeface="Helvetica" pitchFamily="2" charset="0"/>
              </a:rPr>
              <a:t>A “Conceptual Framework” for implementing the WCRP Strategic Plan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sz="2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99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4ADE7B-6944-D64A-B51D-B0CA4CEE556D}"/>
              </a:ext>
            </a:extLst>
          </p:cNvPr>
          <p:cNvSpPr/>
          <p:nvPr/>
        </p:nvSpPr>
        <p:spPr>
          <a:xfrm>
            <a:off x="3361485" y="5794436"/>
            <a:ext cx="5782515" cy="1063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oogle Shape;804;p105">
            <a:extLst>
              <a:ext uri="{FF2B5EF4-FFF2-40B4-BE49-F238E27FC236}">
                <a16:creationId xmlns:a16="http://schemas.microsoft.com/office/drawing/2014/main" id="{21ABC88C-D132-8B4C-A340-53F93DB714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029" y="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bg1"/>
                </a:solidFill>
                <a:latin typeface="Helvetica" pitchFamily="2" charset="0"/>
              </a:rPr>
              <a:t>Key Science Question areas</a:t>
            </a:r>
            <a:endParaRPr sz="3000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4DB8DE-9148-2C42-91EA-739056C9D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01" y="1964912"/>
            <a:ext cx="1226600" cy="1226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82F0EF-DB33-6D4E-B8DF-1C34BD674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477" y="691576"/>
            <a:ext cx="1794415" cy="1800755"/>
          </a:xfrm>
          <a:prstGeom prst="rect">
            <a:avLst/>
          </a:prstGeom>
        </p:spPr>
      </p:pic>
      <p:sp>
        <p:nvSpPr>
          <p:cNvPr id="14" name="Up-Down Arrow 13">
            <a:extLst>
              <a:ext uri="{FF2B5EF4-FFF2-40B4-BE49-F238E27FC236}">
                <a16:creationId xmlns:a16="http://schemas.microsoft.com/office/drawing/2014/main" id="{B5ED4A37-DA32-5C48-8834-3BEA7035C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9540" y="289560"/>
            <a:ext cx="708660" cy="6300004"/>
          </a:xfrm>
          <a:prstGeom prst="upDownArrow">
            <a:avLst/>
          </a:prstGeom>
          <a:solidFill>
            <a:srgbClr val="B0DBDA"/>
          </a:solidFill>
          <a:ln>
            <a:solidFill>
              <a:srgbClr val="B0D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5691DE-680B-A04A-86B6-FA3DBC293D0E}"/>
              </a:ext>
            </a:extLst>
          </p:cNvPr>
          <p:cNvSpPr txBox="1"/>
          <p:nvPr/>
        </p:nvSpPr>
        <p:spPr>
          <a:xfrm rot="16200000">
            <a:off x="-636271" y="3289529"/>
            <a:ext cx="224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Considering all scales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270D068-DBCE-8244-8BAF-990A5A7C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2005" y="705403"/>
            <a:ext cx="1672495" cy="16784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1A0A431-BA7A-9B42-9A7D-BBB2D3E2B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09" y="3108631"/>
            <a:ext cx="1654821" cy="16606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673E9D-8C96-E142-B10D-96A46779A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355" y="2193721"/>
            <a:ext cx="1770503" cy="17767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BB884A-3654-0048-95E2-CB230F3B8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7876" y="2589797"/>
            <a:ext cx="1672496" cy="167840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A00C158-CE7C-A34E-B2AE-F08D5FD8A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456" y="5010218"/>
            <a:ext cx="1672496" cy="167840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A3EC96E-F98E-6349-91A0-46953FC2A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071" y="4662618"/>
            <a:ext cx="1672496" cy="167840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F49752D-4911-974C-9956-04EBACED3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124" y="5096233"/>
            <a:ext cx="1672496" cy="167840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909C314-8547-1A4F-B4DB-88A6FC8DD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3382" y="3417828"/>
            <a:ext cx="1672496" cy="167840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C500E87-AADD-8F4B-A8E7-33CCA1CD1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946" y="675354"/>
            <a:ext cx="1565683" cy="15712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31B6C8C-CECC-A74F-BB0E-2B639909C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071" y="3447585"/>
            <a:ext cx="1226600" cy="12266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E6C8BDB-6C98-2042-82A4-C036688B2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370" y="1732407"/>
            <a:ext cx="1226600" cy="12266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8290C5-C3E7-DD4F-A289-3667287B65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790" y="5058386"/>
            <a:ext cx="1106194" cy="110619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1ADFA75-867B-3048-886A-27C365399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170" y="529154"/>
            <a:ext cx="1062800" cy="1062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69244CF-0B7E-054E-8B12-9AEA96EF5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966" y="646199"/>
            <a:ext cx="425135" cy="42513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4D88E71-7D07-EA44-84C1-F51797B1C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910" y="817511"/>
            <a:ext cx="425135" cy="42513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1A2084D-3C02-484A-9AEB-444CFF4BA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564" y="1582233"/>
            <a:ext cx="425135" cy="42513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CEA6AEF-35FE-A24B-BC78-7EC40EF83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304" y="1196751"/>
            <a:ext cx="425135" cy="42513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3D11F56-0F57-B940-A2B6-D98D44586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210" y="2668040"/>
            <a:ext cx="425135" cy="42513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E3EB0BC-8BC3-4843-BDEA-F073B9AFB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340" y="2384982"/>
            <a:ext cx="425135" cy="42513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987F931-2672-C84E-B227-B3F84DDC7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9090" y="991313"/>
            <a:ext cx="425135" cy="42513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F4F38F0-31F7-7942-8996-9BCBE4BCE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041" y="3505452"/>
            <a:ext cx="425135" cy="42513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1931FB0-D7AF-5E4D-B293-F25C12DFC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792" y="5466739"/>
            <a:ext cx="425135" cy="42513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A6861F5-3EB1-FC42-8F0A-FBA6D171E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352" y="4698133"/>
            <a:ext cx="425135" cy="42513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9256A61-3653-BB4F-9B93-6F23B4194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432" y="5915888"/>
            <a:ext cx="425135" cy="42513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DC1AA93-158D-9A41-8DA4-5AD74DE7D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169" y="5921812"/>
            <a:ext cx="425135" cy="42513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EBAC389-7E3D-7844-A8DF-28735DB21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670" y="4450050"/>
            <a:ext cx="425135" cy="42513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EFA36DE-C0DD-7D4D-B4AF-1921D3E16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294" y="5679306"/>
            <a:ext cx="425135" cy="42513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1696529-9CFB-2D40-8551-D5521D331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584" y="3460278"/>
            <a:ext cx="1062800" cy="10628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82C132B-0DF6-4441-B91E-883C5340C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92" y="4452878"/>
            <a:ext cx="1013861" cy="101386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9549852-7013-DC43-B03D-D40D95AF3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56" y="4449228"/>
            <a:ext cx="810717" cy="81071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040D43F-B84C-9048-A937-29968473D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746" y="5949284"/>
            <a:ext cx="868790" cy="86879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63C2A97-020F-0246-9758-7F5B1B115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059" y="3736802"/>
            <a:ext cx="1062800" cy="10628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6F0AA6B-BBA5-A74E-9C85-BE4A3D179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075" y="4112971"/>
            <a:ext cx="1062800" cy="1062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11D088D-CF25-1B41-AEED-154BF17E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607" y="2790414"/>
            <a:ext cx="1062800" cy="1062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EE8EAED-FA93-B044-8473-0D2995E93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857" y="1282907"/>
            <a:ext cx="1062800" cy="10628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D4DF42C9-4CA0-A049-A3D8-463217B69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6858" y="1754938"/>
            <a:ext cx="1197872" cy="119787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CF3928D-A91D-0343-8D6B-5869550C0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313" y="1890937"/>
            <a:ext cx="1062800" cy="10628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D9328B8-B18C-894F-9E9A-19AD853D3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651" y="564664"/>
            <a:ext cx="919251" cy="91925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CF05DF6-209A-8D42-AA22-2E90FC33B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2" y="4875185"/>
            <a:ext cx="919251" cy="91925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A083CBC-D088-3D40-B036-2DA66E718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594" y="5486981"/>
            <a:ext cx="919251" cy="91925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79D6150-11E8-EF48-A0B9-D5C0600A2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708" y="5859391"/>
            <a:ext cx="919251" cy="91925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EC3EBBD-AAC0-DD42-BBBB-426871BA0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900" y="5914064"/>
            <a:ext cx="853820" cy="85382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4B297C21-83F1-0747-8FFB-472C8030EA56}"/>
              </a:ext>
            </a:extLst>
          </p:cNvPr>
          <p:cNvSpPr txBox="1"/>
          <p:nvPr/>
        </p:nvSpPr>
        <p:spPr>
          <a:xfrm>
            <a:off x="1184213" y="1242072"/>
            <a:ext cx="1271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Helvetica" pitchFamily="2" charset="0"/>
              </a:rPr>
              <a:t>How to improve climate modelling and process understanding?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7D5A4C9-55DA-2F4A-BBC2-E36CC11E840D}"/>
              </a:ext>
            </a:extLst>
          </p:cNvPr>
          <p:cNvSpPr txBox="1"/>
          <p:nvPr/>
        </p:nvSpPr>
        <p:spPr>
          <a:xfrm>
            <a:off x="4011253" y="1288627"/>
            <a:ext cx="1358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Helvetica" pitchFamily="2" charset="0"/>
              </a:rPr>
              <a:t>What is the impact of different </a:t>
            </a:r>
            <a:r>
              <a:rPr lang="en-US" sz="1000" b="1" dirty="0" err="1">
                <a:latin typeface="Helvetica" pitchFamily="2" charset="0"/>
              </a:rPr>
              <a:t>forcings</a:t>
            </a:r>
            <a:r>
              <a:rPr lang="en-US" sz="1000" b="1" dirty="0">
                <a:latin typeface="Helvetica" pitchFamily="2" charset="0"/>
              </a:rPr>
              <a:t>?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77B1DAE-0E12-774B-A66A-8A589A56BA2F}"/>
              </a:ext>
            </a:extLst>
          </p:cNvPr>
          <p:cNvSpPr txBox="1"/>
          <p:nvPr/>
        </p:nvSpPr>
        <p:spPr>
          <a:xfrm>
            <a:off x="7125565" y="1054504"/>
            <a:ext cx="12539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Helvetica" pitchFamily="2" charset="0"/>
              </a:rPr>
              <a:t>How can we better understand climate sensitivity?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B5A1C63-06CE-C34B-8A08-8EA769C3BAFF}"/>
              </a:ext>
            </a:extLst>
          </p:cNvPr>
          <p:cNvSpPr txBox="1"/>
          <p:nvPr/>
        </p:nvSpPr>
        <p:spPr>
          <a:xfrm>
            <a:off x="3382771" y="2774298"/>
            <a:ext cx="12266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Helvetica" pitchFamily="2" charset="0"/>
              </a:rPr>
              <a:t>How can we improve climate predictions?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D7376C1-AB97-C44B-9763-ED883337DFA1}"/>
              </a:ext>
            </a:extLst>
          </p:cNvPr>
          <p:cNvSpPr txBox="1"/>
          <p:nvPr/>
        </p:nvSpPr>
        <p:spPr>
          <a:xfrm>
            <a:off x="5251250" y="3071684"/>
            <a:ext cx="1249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Helvetica" pitchFamily="2" charset="0"/>
              </a:rPr>
              <a:t>What opportunities do new technologies provide?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C691F2F-14E1-BB48-86C7-1AF6E2DAD53C}"/>
              </a:ext>
            </a:extLst>
          </p:cNvPr>
          <p:cNvSpPr txBox="1"/>
          <p:nvPr/>
        </p:nvSpPr>
        <p:spPr>
          <a:xfrm>
            <a:off x="7221943" y="3963303"/>
            <a:ext cx="1358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Helvetica" pitchFamily="2" charset="0"/>
              </a:rPr>
              <a:t>What can we expect in regional climate hotspots?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311C097-CDD6-B84F-854B-1563E956F73C}"/>
              </a:ext>
            </a:extLst>
          </p:cNvPr>
          <p:cNvSpPr txBox="1"/>
          <p:nvPr/>
        </p:nvSpPr>
        <p:spPr>
          <a:xfrm>
            <a:off x="6008163" y="5509172"/>
            <a:ext cx="13584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Helvetica" pitchFamily="2" charset="0"/>
              </a:rPr>
              <a:t>What is the interaction between climate and development trends?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B0018AE-7E8D-3B4A-832E-791AC695E41E}"/>
              </a:ext>
            </a:extLst>
          </p:cNvPr>
          <p:cNvSpPr txBox="1"/>
          <p:nvPr/>
        </p:nvSpPr>
        <p:spPr>
          <a:xfrm>
            <a:off x="3432289" y="5273769"/>
            <a:ext cx="1358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Helvetica" pitchFamily="2" charset="0"/>
              </a:rPr>
              <a:t>How will reservoirs change in the future?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3BB8E03-03DA-D44F-B3BA-030CCD815DE9}"/>
              </a:ext>
            </a:extLst>
          </p:cNvPr>
          <p:cNvSpPr txBox="1"/>
          <p:nvPr/>
        </p:nvSpPr>
        <p:spPr>
          <a:xfrm>
            <a:off x="957017" y="3705355"/>
            <a:ext cx="1358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Helvetica" pitchFamily="2" charset="0"/>
              </a:rPr>
              <a:t>What will be the impact of Geoengineering?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F4B0F67-6D14-8B4F-87C1-20BA6545C9A7}"/>
              </a:ext>
            </a:extLst>
          </p:cNvPr>
          <p:cNvSpPr txBox="1"/>
          <p:nvPr/>
        </p:nvSpPr>
        <p:spPr>
          <a:xfrm>
            <a:off x="1382889" y="5593407"/>
            <a:ext cx="1358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Helvetica" pitchFamily="2" charset="0"/>
              </a:rPr>
              <a:t>How will climate extremes occur in the future?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D74DFC6-A98B-E74F-A2A9-E4D05F9206AE}"/>
              </a:ext>
            </a:extLst>
          </p:cNvPr>
          <p:cNvSpPr txBox="1"/>
          <p:nvPr/>
        </p:nvSpPr>
        <p:spPr>
          <a:xfrm>
            <a:off x="2332644" y="853784"/>
            <a:ext cx="889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Aggregation and scaling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FF72909-5317-BE44-A650-3D38A026ECAD}"/>
              </a:ext>
            </a:extLst>
          </p:cNvPr>
          <p:cNvSpPr txBox="1"/>
          <p:nvPr/>
        </p:nvSpPr>
        <p:spPr>
          <a:xfrm>
            <a:off x="874017" y="2470418"/>
            <a:ext cx="1167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Parameterization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8FAA22E-0D50-294B-A5A5-6688B0549CF6}"/>
              </a:ext>
            </a:extLst>
          </p:cNvPr>
          <p:cNvSpPr txBox="1"/>
          <p:nvPr/>
        </p:nvSpPr>
        <p:spPr>
          <a:xfrm>
            <a:off x="4940768" y="871418"/>
            <a:ext cx="1167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Aerosols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D884F1E-2C1B-6C44-BA39-846A15353385}"/>
              </a:ext>
            </a:extLst>
          </p:cNvPr>
          <p:cNvSpPr txBox="1"/>
          <p:nvPr/>
        </p:nvSpPr>
        <p:spPr>
          <a:xfrm>
            <a:off x="6330248" y="1438522"/>
            <a:ext cx="889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What fundamental</a:t>
            </a:r>
          </a:p>
          <a:p>
            <a:pPr algn="ctr"/>
            <a:r>
              <a:rPr lang="en-US" sz="1000" dirty="0"/>
              <a:t>science is needed?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0E9D86C-2CFE-2943-8EF8-4F3FE87EC697}"/>
              </a:ext>
            </a:extLst>
          </p:cNvPr>
          <p:cNvSpPr txBox="1"/>
          <p:nvPr/>
        </p:nvSpPr>
        <p:spPr>
          <a:xfrm>
            <a:off x="7889630" y="2018069"/>
            <a:ext cx="958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How can we communicate uncertainty better?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13C9218-1002-3845-B06F-59F3AE0D2AC2}"/>
              </a:ext>
            </a:extLst>
          </p:cNvPr>
          <p:cNvSpPr txBox="1"/>
          <p:nvPr/>
        </p:nvSpPr>
        <p:spPr>
          <a:xfrm>
            <a:off x="6929238" y="2963919"/>
            <a:ext cx="889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What will happen in the high latitudes?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51DF323-ED29-814B-9AD6-506CFF2DD401}"/>
              </a:ext>
            </a:extLst>
          </p:cNvPr>
          <p:cNvSpPr txBox="1"/>
          <p:nvPr/>
        </p:nvSpPr>
        <p:spPr>
          <a:xfrm>
            <a:off x="6475815" y="4290428"/>
            <a:ext cx="889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What will happen to low-lying islands?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38D1A42-6DF4-464B-8687-C375D8E15082}"/>
              </a:ext>
            </a:extLst>
          </p:cNvPr>
          <p:cNvSpPr txBox="1"/>
          <p:nvPr/>
        </p:nvSpPr>
        <p:spPr>
          <a:xfrm>
            <a:off x="2208368" y="3721555"/>
            <a:ext cx="8895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Is response action needed?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7E3F9AA-4268-3848-B4C4-B0C48F869012}"/>
              </a:ext>
            </a:extLst>
          </p:cNvPr>
          <p:cNvSpPr txBox="1"/>
          <p:nvPr/>
        </p:nvSpPr>
        <p:spPr>
          <a:xfrm>
            <a:off x="3411709" y="3819614"/>
            <a:ext cx="967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What does society need to know?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03B6CE9-4F85-C448-9981-A9041487EFE3}"/>
              </a:ext>
            </a:extLst>
          </p:cNvPr>
          <p:cNvSpPr txBox="1"/>
          <p:nvPr/>
        </p:nvSpPr>
        <p:spPr>
          <a:xfrm>
            <a:off x="4835869" y="4071002"/>
            <a:ext cx="967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Data-model fusion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ADB16E4-7029-DB4C-9648-B8FF192D1098}"/>
              </a:ext>
            </a:extLst>
          </p:cNvPr>
          <p:cNvSpPr txBox="1"/>
          <p:nvPr/>
        </p:nvSpPr>
        <p:spPr>
          <a:xfrm>
            <a:off x="5238742" y="2189687"/>
            <a:ext cx="967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Disruptive technology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EE72EDC-F7F8-3746-AAA0-8D9BB6E4216A}"/>
              </a:ext>
            </a:extLst>
          </p:cNvPr>
          <p:cNvSpPr txBox="1"/>
          <p:nvPr/>
        </p:nvSpPr>
        <p:spPr>
          <a:xfrm>
            <a:off x="843990" y="4841963"/>
            <a:ext cx="1167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Attribution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10D6BEE-70CE-F549-B452-67EFC0145D50}"/>
              </a:ext>
            </a:extLst>
          </p:cNvPr>
          <p:cNvSpPr txBox="1"/>
          <p:nvPr/>
        </p:nvSpPr>
        <p:spPr>
          <a:xfrm>
            <a:off x="1559983" y="4698133"/>
            <a:ext cx="1167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Prediction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09A3925-2724-8546-98A2-25685EC5F27E}"/>
              </a:ext>
            </a:extLst>
          </p:cNvPr>
          <p:cNvSpPr txBox="1"/>
          <p:nvPr/>
        </p:nvSpPr>
        <p:spPr>
          <a:xfrm>
            <a:off x="2298409" y="6263057"/>
            <a:ext cx="1167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Evolution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6ECE86A-B498-5A49-AA10-37C3EF18C843}"/>
              </a:ext>
            </a:extLst>
          </p:cNvPr>
          <p:cNvSpPr txBox="1"/>
          <p:nvPr/>
        </p:nvSpPr>
        <p:spPr>
          <a:xfrm>
            <a:off x="3860446" y="6223105"/>
            <a:ext cx="1167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Water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4D76421-8331-794D-829F-0144E2A68A96}"/>
              </a:ext>
            </a:extLst>
          </p:cNvPr>
          <p:cNvSpPr txBox="1"/>
          <p:nvPr/>
        </p:nvSpPr>
        <p:spPr>
          <a:xfrm>
            <a:off x="4373694" y="5799900"/>
            <a:ext cx="1167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Carbon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4A0E39A-7B53-3C4C-82E4-696CF2B90D76}"/>
              </a:ext>
            </a:extLst>
          </p:cNvPr>
          <p:cNvSpPr txBox="1"/>
          <p:nvPr/>
        </p:nvSpPr>
        <p:spPr>
          <a:xfrm>
            <a:off x="4521053" y="5197384"/>
            <a:ext cx="1167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Heat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9FB6376-B300-004F-B12B-E57C1E2F15D9}"/>
              </a:ext>
            </a:extLst>
          </p:cNvPr>
          <p:cNvSpPr txBox="1"/>
          <p:nvPr/>
        </p:nvSpPr>
        <p:spPr>
          <a:xfrm>
            <a:off x="7135564" y="5466194"/>
            <a:ext cx="1167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Urbanization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6E41F98-06DC-4242-956F-4EA86050C7C9}"/>
              </a:ext>
            </a:extLst>
          </p:cNvPr>
          <p:cNvSpPr txBox="1"/>
          <p:nvPr/>
        </p:nvSpPr>
        <p:spPr>
          <a:xfrm>
            <a:off x="7049463" y="6148303"/>
            <a:ext cx="1167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Land-use</a:t>
            </a:r>
          </a:p>
          <a:p>
            <a:pPr algn="ctr"/>
            <a:r>
              <a:rPr lang="en-US" sz="1000" dirty="0"/>
              <a:t>Change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982C3E3C-DD1F-8D4A-A09A-3261F6286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264" y="2040909"/>
            <a:ext cx="1380727" cy="1380727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389C115C-B979-A444-8AD2-A0411619C509}"/>
              </a:ext>
            </a:extLst>
          </p:cNvPr>
          <p:cNvSpPr txBox="1"/>
          <p:nvPr/>
        </p:nvSpPr>
        <p:spPr>
          <a:xfrm>
            <a:off x="2194022" y="2288272"/>
            <a:ext cx="11674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How can we make predictions more useful and relevant to society’s needs?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BD6155C4-5CC0-204D-B36A-BD5E0CA26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600" y="2003093"/>
            <a:ext cx="425135" cy="42513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D6CEB82A-29B0-B34E-AB91-23C0132B7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196" y="1457954"/>
            <a:ext cx="425135" cy="42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05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A4A2E5F6-1FCB-F848-8A6B-4A2B292A0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372" y="1806475"/>
            <a:ext cx="1313563" cy="1863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8C12D4-B3FF-1D42-A9FF-69A9A4DC7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7265" y="1568560"/>
            <a:ext cx="1275699" cy="1632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B5A320-8920-0845-AB40-53E0953664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7324" y="3246899"/>
            <a:ext cx="1714124" cy="1272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40681D4-5481-0441-8A7C-D0065B07C139}"/>
              </a:ext>
            </a:extLst>
          </p:cNvPr>
          <p:cNvSpPr/>
          <p:nvPr/>
        </p:nvSpPr>
        <p:spPr>
          <a:xfrm>
            <a:off x="3633216" y="5938576"/>
            <a:ext cx="5510784" cy="919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109EC8-582B-6945-A24D-481E2A4A1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488" y="3142043"/>
            <a:ext cx="1819476" cy="1356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762808-080C-1749-A08C-D0992879F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9331" y="4287813"/>
            <a:ext cx="1290060" cy="1825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Google Shape;804;p105">
            <a:extLst>
              <a:ext uri="{FF2B5EF4-FFF2-40B4-BE49-F238E27FC236}">
                <a16:creationId xmlns:a16="http://schemas.microsoft.com/office/drawing/2014/main" id="{7B545BE0-1199-F54B-812D-F7812C1A6A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029" y="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Helvetica" pitchFamily="2" charset="0"/>
              </a:rPr>
              <a:t>Refining Key Science Question areas</a:t>
            </a:r>
            <a:endParaRPr sz="3000" dirty="0">
              <a:latin typeface="Helvetica" pitchFamily="2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-77351" y="960844"/>
            <a:ext cx="7001396" cy="5368745"/>
          </a:xfrm>
          <a:noFill/>
        </p:spPr>
        <p:txBody>
          <a:bodyPr>
            <a:noAutofit/>
          </a:bodyPr>
          <a:lstStyle/>
          <a:p>
            <a:pPr marL="114300" indent="0">
              <a:spcBef>
                <a:spcPts val="600"/>
              </a:spcBef>
              <a:buSzPct val="100000"/>
              <a:buNone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We will refine science question areas via consultation with:</a:t>
            </a:r>
          </a:p>
          <a:p>
            <a:pPr>
              <a:spcBef>
                <a:spcPts val="600"/>
              </a:spcBef>
              <a:buSzPct val="100000"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The WCRP Community</a:t>
            </a:r>
          </a:p>
          <a:p>
            <a:pPr>
              <a:spcBef>
                <a:spcPts val="600"/>
              </a:spcBef>
              <a:buSzPct val="100000"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Science Plans of the WCRP family</a:t>
            </a:r>
          </a:p>
          <a:p>
            <a:pPr>
              <a:spcBef>
                <a:spcPts val="600"/>
              </a:spcBef>
              <a:buSzPct val="100000"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Partners (including by co-design)</a:t>
            </a:r>
          </a:p>
          <a:p>
            <a:pPr>
              <a:spcBef>
                <a:spcPts val="600"/>
              </a:spcBef>
              <a:buSzPct val="100000"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Horizon scanning done by Partners </a:t>
            </a:r>
          </a:p>
          <a:p>
            <a:pPr>
              <a:spcBef>
                <a:spcPts val="600"/>
              </a:spcBef>
              <a:buSzPct val="100000"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Gap and needs assessments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477AA3-CDAC-244C-A852-DAF6054F3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7720" y="4203433"/>
            <a:ext cx="1410657" cy="1825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909DFB-C4DE-704C-97FA-290C4E9E1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1042" y="4674366"/>
            <a:ext cx="1293701" cy="1825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E3F60E-ECAB-5D4C-ADAF-89A675822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06" y="4677638"/>
            <a:ext cx="1280129" cy="1825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4F5282-4E30-5C4F-9A65-6C8EE01DA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3398" y="4302472"/>
            <a:ext cx="1312882" cy="1863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CD1DAC-5CFC-404A-917D-EAD8B2785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78"/>
          <a:stretch/>
        </p:blipFill>
        <p:spPr>
          <a:xfrm>
            <a:off x="5065374" y="4654609"/>
            <a:ext cx="1330237" cy="1863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0759A6E-F98A-4A47-AB84-0E595B9FCBB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67212" y="4658672"/>
            <a:ext cx="1281581" cy="1853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0150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DFABF88-E3DA-6D48-846E-4F55B9622D46}"/>
              </a:ext>
            </a:extLst>
          </p:cNvPr>
          <p:cNvSpPr/>
          <p:nvPr/>
        </p:nvSpPr>
        <p:spPr bwMode="auto">
          <a:xfrm>
            <a:off x="2545663" y="4727949"/>
            <a:ext cx="6598337" cy="213005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400" b="1">
              <a:solidFill>
                <a:srgbClr val="262626"/>
              </a:solidFill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108" y="968355"/>
            <a:ext cx="6891899" cy="20005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US" sz="2400" b="1" u="sng" kern="1200" dirty="0">
                <a:solidFill>
                  <a:prstClr val="black"/>
                </a:solidFill>
                <a:latin typeface="Calibri"/>
                <a:ea typeface="+mn-ea"/>
              </a:rPr>
              <a:t>Research Projects</a:t>
            </a:r>
          </a:p>
          <a:p>
            <a:pPr marL="268288" lvl="1" indent="-179388" defTabSz="457200">
              <a:buClr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prstClr val="black"/>
                </a:solidFill>
                <a:latin typeface="Calibri"/>
                <a:ea typeface="+mn-ea"/>
              </a:rPr>
              <a:t>Lifecycle (start and end) with a clear timeline and deliverables</a:t>
            </a:r>
          </a:p>
          <a:p>
            <a:pPr marL="268288" lvl="1" indent="-179388" defTabSz="457200">
              <a:buClr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prstClr val="black"/>
                </a:solidFill>
                <a:latin typeface="Calibri"/>
                <a:ea typeface="+mn-ea"/>
              </a:rPr>
              <a:t>Joint and co-designed with Partners outside WCRP</a:t>
            </a:r>
          </a:p>
          <a:p>
            <a:pPr marL="268288" lvl="1" indent="-179388" defTabSz="457200">
              <a:buClr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prstClr val="black"/>
                </a:solidFill>
                <a:latin typeface="Calibri"/>
                <a:ea typeface="+mn-ea"/>
              </a:rPr>
              <a:t>Deliver to Strategic Plan Objectives</a:t>
            </a:r>
          </a:p>
          <a:p>
            <a:pPr marL="268288" lvl="1" indent="-179388" defTabSz="457200">
              <a:buClr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prstClr val="black"/>
                </a:solidFill>
                <a:latin typeface="Calibri"/>
                <a:ea typeface="+mn-ea"/>
              </a:rPr>
              <a:t>WCRP attributes: Integration; Scale; Relevance; Climate Change; Discovery and Innovation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2957" y="3109705"/>
            <a:ext cx="4509672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US" sz="2000" b="1" kern="1200" dirty="0">
                <a:solidFill>
                  <a:prstClr val="black"/>
                </a:solidFill>
                <a:latin typeface="Calibri"/>
                <a:ea typeface="+mn-ea"/>
              </a:rPr>
              <a:t>Conferences, Workshops, WCRP Forum</a:t>
            </a:r>
            <a:endParaRPr lang="en-US" sz="2000" kern="12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957" y="3625094"/>
            <a:ext cx="86586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US" sz="2000" b="1" kern="1200" dirty="0">
                <a:solidFill>
                  <a:prstClr val="black"/>
                </a:solidFill>
                <a:latin typeface="Calibri"/>
                <a:ea typeface="+mn-ea"/>
              </a:rPr>
              <a:t>Projects and fora to engage and empower ECRs; and regional partners: part of the WCRP family</a:t>
            </a:r>
            <a:r>
              <a:rPr lang="en-US" sz="2000" b="1" u="sng" kern="12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endParaRPr lang="en-US" sz="2000" kern="12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957" y="4378633"/>
            <a:ext cx="51709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US" sz="2000" b="1" kern="1200" dirty="0">
                <a:solidFill>
                  <a:prstClr val="black"/>
                </a:solidFill>
                <a:latin typeface="Calibri"/>
                <a:ea typeface="+mn-ea"/>
              </a:rPr>
              <a:t>Regular Syntheses, Assessments, Gap Analyses</a:t>
            </a:r>
            <a:endParaRPr lang="en-US" sz="2000" kern="12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61749" y="4378633"/>
            <a:ext cx="358980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US" sz="2000" b="1" kern="1200" dirty="0">
                <a:solidFill>
                  <a:prstClr val="black"/>
                </a:solidFill>
                <a:latin typeface="Calibri"/>
                <a:ea typeface="+mn-ea"/>
              </a:rPr>
              <a:t>Rapid Assessments and Reports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6473" y="5645857"/>
            <a:ext cx="3514751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US" sz="2000" b="1" kern="1200" dirty="0">
                <a:solidFill>
                  <a:prstClr val="black"/>
                </a:solidFill>
                <a:latin typeface="Calibri"/>
                <a:ea typeface="+mn-ea"/>
              </a:rPr>
              <a:t>Evaluations, Inter-comparisons, Benchmarking, Standards</a:t>
            </a:r>
            <a:endParaRPr lang="en-US" sz="2000" kern="12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3237787" y="5436371"/>
            <a:ext cx="1480685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pPr defTabSz="457200"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</a:rPr>
              <a:t>Coordination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6473" y="4873059"/>
            <a:ext cx="3514749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US" sz="2000" b="1" kern="1200" dirty="0">
                <a:solidFill>
                  <a:prstClr val="black"/>
                </a:solidFill>
                <a:latin typeface="Calibri"/>
                <a:ea typeface="+mn-ea"/>
              </a:rPr>
              <a:t>Reference data sets (observed, modelled)</a:t>
            </a:r>
            <a:endParaRPr lang="en-US" sz="2000" kern="12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274860" y="4858639"/>
            <a:ext cx="4626088" cy="1459282"/>
            <a:chOff x="5572064" y="4833420"/>
            <a:chExt cx="4739971" cy="1459281"/>
          </a:xfrm>
        </p:grpSpPr>
        <p:sp>
          <p:nvSpPr>
            <p:cNvPr id="13" name="TextBox 12"/>
            <p:cNvSpPr txBox="1"/>
            <p:nvPr/>
          </p:nvSpPr>
          <p:spPr>
            <a:xfrm>
              <a:off x="5574525" y="4833420"/>
              <a:ext cx="4737510" cy="40011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000" b="1"/>
              </a:lvl1pPr>
            </a:lstStyle>
            <a:p>
              <a:pPr defTabSz="457200">
                <a:buClrTx/>
                <a:buFontTx/>
                <a:buNone/>
              </a:pPr>
              <a:r>
                <a:rPr lang="en-US" kern="1200" dirty="0">
                  <a:solidFill>
                    <a:prstClr val="black"/>
                  </a:solidFill>
                  <a:latin typeface="Calibri"/>
                  <a:ea typeface="+mn-ea"/>
                </a:rPr>
                <a:t>Educational services and activities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74524" y="5359011"/>
              <a:ext cx="4737509" cy="40011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000" b="1"/>
              </a:lvl1pPr>
            </a:lstStyle>
            <a:p>
              <a:pPr defTabSz="457200">
                <a:buClrTx/>
                <a:buFontTx/>
                <a:buNone/>
              </a:pPr>
              <a:r>
                <a:rPr lang="en-US" kern="1200" dirty="0">
                  <a:solidFill>
                    <a:prstClr val="black"/>
                  </a:solidFill>
                  <a:latin typeface="Calibri"/>
                  <a:ea typeface="+mn-ea"/>
                </a:rPr>
                <a:t>Stakeholder engagement and outreach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72064" y="5892591"/>
              <a:ext cx="4737509" cy="40011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000" b="1"/>
              </a:lvl1pPr>
            </a:lstStyle>
            <a:p>
              <a:pPr defTabSz="457200">
                <a:buClrTx/>
                <a:buFontTx/>
                <a:buNone/>
              </a:pPr>
              <a:r>
                <a:rPr lang="en-US" kern="1200" dirty="0">
                  <a:solidFill>
                    <a:prstClr val="black"/>
                  </a:solidFill>
                  <a:latin typeface="Calibri"/>
                  <a:ea typeface="+mn-ea"/>
                </a:rPr>
                <a:t>Capacity building and communication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4991532" y="2591761"/>
            <a:ext cx="3860025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742950" latinLnBrk="1">
              <a:buClrTx/>
              <a:buFontTx/>
              <a:buNone/>
            </a:pPr>
            <a:r>
              <a:rPr lang="en-GB" sz="2000" b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Enduring capability - people:</a:t>
            </a:r>
          </a:p>
          <a:p>
            <a:pPr algn="ctr" defTabSz="742950" latinLnBrk="1">
              <a:buClrTx/>
              <a:buFontTx/>
              <a:buNone/>
            </a:pPr>
            <a:r>
              <a:rPr lang="en-GB" sz="2000" b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Climate System Elements</a:t>
            </a:r>
          </a:p>
          <a:p>
            <a:pPr algn="ctr" defTabSz="742950" latinLnBrk="1">
              <a:buClrTx/>
              <a:buFontTx/>
              <a:buNone/>
            </a:pPr>
            <a:r>
              <a:rPr lang="en-GB" sz="2000" b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Infrastructure and Integration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4F52E7D-C6B5-4F4A-8514-F013F85FB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36793"/>
            <a:ext cx="91440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chemeClr val="bg1"/>
                </a:solidFill>
                <a:latin typeface="Helvetica" pitchFamily="2" charset="0"/>
              </a:rPr>
              <a:t>Implementation Plan Elements</a:t>
            </a:r>
          </a:p>
        </p:txBody>
      </p:sp>
      <p:sp>
        <p:nvSpPr>
          <p:cNvPr id="20" name="Rounded Rectangular Callout 19"/>
          <p:cNvSpPr/>
          <p:nvPr/>
        </p:nvSpPr>
        <p:spPr bwMode="auto">
          <a:xfrm>
            <a:off x="7064007" y="740404"/>
            <a:ext cx="2079993" cy="1134891"/>
          </a:xfrm>
          <a:prstGeom prst="wedgeRoundRectCallout">
            <a:avLst>
              <a:gd name="adj1" fmla="val -65256"/>
              <a:gd name="adj2" fmla="val 68670"/>
              <a:gd name="adj3" fmla="val 16667"/>
            </a:avLst>
          </a:prstGeom>
          <a:solidFill>
            <a:srgbClr val="DBF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38113" lvl="1" defTabSz="457200">
              <a:buClrTx/>
            </a:pPr>
            <a:r>
              <a:rPr lang="en-US" sz="2000" kern="1200" dirty="0">
                <a:solidFill>
                  <a:srgbClr val="009B90"/>
                </a:solidFill>
                <a:latin typeface="Calibri"/>
              </a:rPr>
              <a:t>Jointly through dialogue and </a:t>
            </a:r>
          </a:p>
          <a:p>
            <a:pPr marL="138113" lvl="1" defTabSz="457200">
              <a:buClrTx/>
            </a:pPr>
            <a:r>
              <a:rPr lang="en-US" sz="2000" kern="1200" dirty="0">
                <a:solidFill>
                  <a:srgbClr val="009B90"/>
                </a:solidFill>
                <a:latin typeface="Calibri"/>
              </a:rPr>
              <a:t>co-design</a:t>
            </a:r>
          </a:p>
        </p:txBody>
      </p:sp>
    </p:spTree>
    <p:extLst>
      <p:ext uri="{BB962C8B-B14F-4D97-AF65-F5344CB8AC3E}">
        <p14:creationId xmlns:p14="http://schemas.microsoft.com/office/powerpoint/2010/main" val="37039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38599" y="1248073"/>
            <a:ext cx="5133880" cy="3850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0456" y="606337"/>
            <a:ext cx="3308886" cy="51280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53324" y="5974663"/>
            <a:ext cx="79419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dirty="0">
                <a:solidFill>
                  <a:srgbClr val="F2F2F2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Conceptual Framework:      from this to</a:t>
            </a:r>
            <a:r>
              <a:rPr lang="mr-IN" sz="3000" b="1" dirty="0">
                <a:solidFill>
                  <a:srgbClr val="F2F2F2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…</a:t>
            </a:r>
            <a:endParaRPr lang="en-AU" sz="3000" b="1" dirty="0">
              <a:solidFill>
                <a:srgbClr val="F2F2F2"/>
              </a:solidFill>
              <a:latin typeface="Helvetica" pitchFamily="2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2988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CFD1A0-AD08-DC4C-A148-CB8FD72E8BD4}"/>
              </a:ext>
            </a:extLst>
          </p:cNvPr>
          <p:cNvSpPr/>
          <p:nvPr/>
        </p:nvSpPr>
        <p:spPr>
          <a:xfrm>
            <a:off x="3328134" y="5949696"/>
            <a:ext cx="5824670" cy="908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17D8F44-E23D-D344-B0F7-33562464C162}"/>
              </a:ext>
            </a:extLst>
          </p:cNvPr>
          <p:cNvSpPr txBox="1"/>
          <p:nvPr/>
        </p:nvSpPr>
        <p:spPr>
          <a:xfrm>
            <a:off x="712142" y="4861943"/>
            <a:ext cx="7701479" cy="800219"/>
          </a:xfrm>
          <a:prstGeom prst="rect">
            <a:avLst/>
          </a:prstGeom>
          <a:solidFill>
            <a:srgbClr val="B2E2C9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 defTabSz="742950" latinLnBrk="1">
              <a:buClrTx/>
              <a:buFontTx/>
              <a:buNone/>
            </a:pPr>
            <a:r>
              <a:rPr lang="en-GB" sz="1600" b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Function: Infrastructure</a:t>
            </a:r>
          </a:p>
          <a:p>
            <a:pPr algn="ctr" defTabSz="742950" latinLnBrk="1">
              <a:buClrTx/>
              <a:buFontTx/>
              <a:buNone/>
            </a:pPr>
            <a:r>
              <a:rPr lang="en-GB" sz="1600" b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GB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Simulation tools| Seamless data| Sustained obs.| High-end comp.; data storage &amp; management|                   Platforms for open access, data sharing, collaboration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FCC0D-0300-1A4D-A056-5A159569996B}"/>
              </a:ext>
            </a:extLst>
          </p:cNvPr>
          <p:cNvSpPr txBox="1"/>
          <p:nvPr/>
        </p:nvSpPr>
        <p:spPr>
          <a:xfrm>
            <a:off x="727864" y="5658223"/>
            <a:ext cx="7704000" cy="86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742950" latinLnBrk="1">
              <a:buClrTx/>
              <a:buFontTx/>
              <a:buNone/>
            </a:pPr>
            <a:endParaRPr lang="en-GB" sz="1463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algn="ctr" defTabSz="742950" latinLnBrk="1">
              <a:buClrTx/>
              <a:buFontTx/>
              <a:buNone/>
            </a:pPr>
            <a:endParaRPr lang="en-GB" sz="1463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algn="ctr" defTabSz="742950" latinLnBrk="1">
              <a:buClrTx/>
              <a:buFontTx/>
              <a:buNone/>
            </a:pPr>
            <a:endParaRPr lang="en-GB" sz="1463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algn="ctr" defTabSz="742950" latinLnBrk="1">
              <a:buClrTx/>
              <a:buFontTx/>
              <a:buNone/>
            </a:pPr>
            <a:endParaRPr lang="en-GB" sz="1463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algn="ctr" defTabSz="742950" latinLnBrk="1">
              <a:buClrTx/>
              <a:buFontTx/>
              <a:buNone/>
            </a:pPr>
            <a:endParaRPr lang="en-GB" sz="1463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7D8F44-E23D-D344-B0F7-33562464C162}"/>
              </a:ext>
            </a:extLst>
          </p:cNvPr>
          <p:cNvSpPr txBox="1"/>
          <p:nvPr/>
        </p:nvSpPr>
        <p:spPr>
          <a:xfrm>
            <a:off x="720000" y="4132745"/>
            <a:ext cx="77040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742950" latinLnBrk="1">
              <a:buClrTx/>
              <a:buFontTx/>
              <a:buNone/>
            </a:pPr>
            <a:r>
              <a:rPr lang="en-GB" sz="1600" b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Function: Integration across Earth System (Local to Regional to Global)</a:t>
            </a:r>
          </a:p>
          <a:p>
            <a:pPr algn="ctr" defTabSz="742950" latinLnBrk="1">
              <a:buClrTx/>
              <a:buFontTx/>
              <a:buNone/>
            </a:pPr>
            <a:r>
              <a:rPr lang="en-GB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Earth System Model Development| Observing system innovation and evaluation| Model – Data fusion</a:t>
            </a:r>
          </a:p>
          <a:p>
            <a:pPr algn="ctr" defTabSz="742950" latinLnBrk="1">
              <a:buClrTx/>
              <a:buFontTx/>
              <a:buNone/>
            </a:pPr>
            <a:r>
              <a:rPr lang="en-GB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Fora and services for Capacity development, Education, Community building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937" y="89623"/>
            <a:ext cx="910837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742950" latinLnBrk="1">
              <a:buClrTx/>
              <a:buFontTx/>
              <a:buNone/>
            </a:pPr>
            <a:r>
              <a:rPr lang="en-AU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WCRP Mission: Societally-relevant knowledge and information </a:t>
            </a:r>
          </a:p>
          <a:p>
            <a:pPr algn="ctr" defTabSz="742950" latinLnBrk="1">
              <a:buClrTx/>
              <a:buFontTx/>
              <a:buNone/>
            </a:pPr>
            <a:r>
              <a:rPr lang="en-AU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 inform mitigation, adaptation and risk management</a:t>
            </a:r>
          </a:p>
        </p:txBody>
      </p:sp>
      <p:graphicFrame>
        <p:nvGraphicFramePr>
          <p:cNvPr id="23" name="Diagram 22"/>
          <p:cNvGraphicFramePr/>
          <p:nvPr/>
        </p:nvGraphicFramePr>
        <p:xfrm>
          <a:off x="8487888" y="683308"/>
          <a:ext cx="677108" cy="5788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Rectangle 29"/>
          <p:cNvSpPr/>
          <p:nvPr/>
        </p:nvSpPr>
        <p:spPr>
          <a:xfrm rot="16200000">
            <a:off x="564482" y="5669377"/>
            <a:ext cx="12180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42950" latinLnBrk="1">
              <a:buClrTx/>
              <a:buFontTx/>
              <a:buNone/>
            </a:pPr>
            <a:r>
              <a:rPr lang="en-GB" sz="1600" b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Climate</a:t>
            </a:r>
          </a:p>
          <a:p>
            <a:pPr algn="ctr" defTabSz="742950" latinLnBrk="1">
              <a:buClrTx/>
              <a:buFontTx/>
              <a:buNone/>
            </a:pPr>
            <a:r>
              <a:rPr lang="en-GB" sz="1600" b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System</a:t>
            </a:r>
          </a:p>
          <a:p>
            <a:pPr algn="ctr" defTabSz="742950" latinLnBrk="1">
              <a:buClrTx/>
              <a:buFontTx/>
              <a:buNone/>
            </a:pPr>
            <a:r>
              <a:rPr lang="en-GB" sz="1600" b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Elements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534969" y="5700156"/>
            <a:ext cx="61760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42950" latinLnBrk="1">
              <a:buClrTx/>
              <a:buFontTx/>
              <a:buNone/>
            </a:pPr>
            <a:r>
              <a:rPr lang="en-GB" sz="1600" b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Function: Enduring capability and Link to science communities</a:t>
            </a:r>
            <a:endParaRPr lang="en-GB" sz="16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algn="ctr" defTabSz="742950" latinLnBrk="1">
              <a:buClrTx/>
              <a:buFontTx/>
              <a:buNone/>
            </a:pPr>
            <a:r>
              <a:rPr lang="en-GB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Water, Energy, Composition, Dynamics, (Biosphere)</a:t>
            </a:r>
          </a:p>
          <a:p>
            <a:pPr algn="ctr" defTabSz="742950" latinLnBrk="1">
              <a:buClrTx/>
              <a:buFontTx/>
              <a:buNone/>
            </a:pPr>
            <a:r>
              <a:rPr lang="en-GB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Ocean, Atmosphere, Cryosphere, Land</a:t>
            </a:r>
          </a:p>
        </p:txBody>
      </p:sp>
      <p:sp>
        <p:nvSpPr>
          <p:cNvPr id="34" name="TextBox 33"/>
          <p:cNvSpPr txBox="1"/>
          <p:nvPr/>
        </p:nvSpPr>
        <p:spPr>
          <a:xfrm rot="19314313">
            <a:off x="867287" y="1592194"/>
            <a:ext cx="206359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AU" sz="1600" b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Stakeholder engagement and dialogue</a:t>
            </a:r>
          </a:p>
        </p:txBody>
      </p:sp>
      <p:grpSp>
        <p:nvGrpSpPr>
          <p:cNvPr id="41" name="Group 40"/>
          <p:cNvGrpSpPr/>
          <p:nvPr/>
        </p:nvGrpSpPr>
        <p:grpSpPr>
          <a:xfrm rot="18159082" flipH="1">
            <a:off x="915904" y="1041083"/>
            <a:ext cx="1939008" cy="2121377"/>
            <a:chOff x="8765476" y="520147"/>
            <a:chExt cx="880921" cy="829238"/>
          </a:xfrm>
        </p:grpSpPr>
        <p:sp>
          <p:nvSpPr>
            <p:cNvPr id="43" name="Curved Left Arrow 42"/>
            <p:cNvSpPr/>
            <p:nvPr/>
          </p:nvSpPr>
          <p:spPr>
            <a:xfrm rot="19881770">
              <a:off x="9169047" y="520147"/>
              <a:ext cx="477350" cy="671536"/>
            </a:xfrm>
            <a:prstGeom prst="curvedLeft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buClrTx/>
                <a:buFontTx/>
                <a:buNone/>
              </a:pPr>
              <a:endParaRPr lang="en-AU" sz="1800" kern="1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Curved Left Arrow 43"/>
            <p:cNvSpPr/>
            <p:nvPr/>
          </p:nvSpPr>
          <p:spPr>
            <a:xfrm rot="9249628">
              <a:off x="8765476" y="682626"/>
              <a:ext cx="379415" cy="666759"/>
            </a:xfrm>
            <a:prstGeom prst="curvedLeft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buClrTx/>
                <a:buFontTx/>
                <a:buNone/>
              </a:pPr>
              <a:endParaRPr lang="en-AU" sz="1800" kern="1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 rot="2515545" flipH="1">
            <a:off x="6343507" y="1652813"/>
            <a:ext cx="197795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AU" sz="1600" b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Partnerships, collaboration and dialogue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20BF05-948E-F248-AE5A-A09FD1520393}"/>
              </a:ext>
            </a:extLst>
          </p:cNvPr>
          <p:cNvSpPr txBox="1"/>
          <p:nvPr/>
        </p:nvSpPr>
        <p:spPr>
          <a:xfrm>
            <a:off x="727864" y="3765429"/>
            <a:ext cx="7704000" cy="3693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742950" latinLnBrk="1">
              <a:buClrTx/>
              <a:buFontTx/>
              <a:buNone/>
            </a:pPr>
            <a:r>
              <a:rPr lang="en-GB" sz="1800" b="1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Science Questions: Relevance, Innovation, Discovery, Integration</a:t>
            </a:r>
          </a:p>
        </p:txBody>
      </p:sp>
      <p:sp>
        <p:nvSpPr>
          <p:cNvPr id="49" name="Rectangle 29">
            <a:extLst>
              <a:ext uri="{FF2B5EF4-FFF2-40B4-BE49-F238E27FC236}">
                <a16:creationId xmlns:a16="http://schemas.microsoft.com/office/drawing/2014/main" id="{61E1BC7B-4992-9846-96BC-836BE17359C1}"/>
              </a:ext>
            </a:extLst>
          </p:cNvPr>
          <p:cNvSpPr/>
          <p:nvPr/>
        </p:nvSpPr>
        <p:spPr>
          <a:xfrm rot="5400000">
            <a:off x="7536960" y="5665710"/>
            <a:ext cx="882029" cy="83099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 defTabSz="742950" latinLnBrk="1">
              <a:buClrTx/>
              <a:buFontTx/>
              <a:buNone/>
            </a:pPr>
            <a:r>
              <a:rPr lang="en-GB" sz="1600" b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Global</a:t>
            </a:r>
          </a:p>
          <a:p>
            <a:pPr algn="ctr" defTabSz="742950" latinLnBrk="1">
              <a:buClrTx/>
              <a:buFontTx/>
              <a:buNone/>
            </a:pPr>
            <a:r>
              <a:rPr lang="en-GB" sz="1600" b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</a:t>
            </a:r>
          </a:p>
          <a:p>
            <a:pPr algn="ctr" defTabSz="742950" latinLnBrk="1">
              <a:buClrTx/>
              <a:buFontTx/>
              <a:buNone/>
            </a:pPr>
            <a:r>
              <a:rPr lang="en-GB" sz="1600" b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Regional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9164" y="648300"/>
            <a:ext cx="5683831" cy="33120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3319814" y="855926"/>
            <a:ext cx="2367277" cy="2819338"/>
            <a:chOff x="3319814" y="855926"/>
            <a:chExt cx="2367277" cy="2819338"/>
          </a:xfrm>
        </p:grpSpPr>
        <p:sp>
          <p:nvSpPr>
            <p:cNvPr id="19" name="Rectangle 18"/>
            <p:cNvSpPr/>
            <p:nvPr/>
          </p:nvSpPr>
          <p:spPr>
            <a:xfrm rot="18230780">
              <a:off x="3263170" y="1155705"/>
              <a:ext cx="149293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742950" latinLnBrk="1">
                <a:buClrTx/>
                <a:buFontTx/>
                <a:buNone/>
              </a:pPr>
              <a:r>
                <a:rPr lang="en-GB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Bridging climate </a:t>
              </a:r>
            </a:p>
            <a:p>
              <a:pPr algn="ctr" defTabSz="742950" latinLnBrk="1">
                <a:buClrTx/>
                <a:buFontTx/>
                <a:buNone/>
              </a:pPr>
              <a:r>
                <a:rPr lang="en-GB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science and</a:t>
              </a:r>
            </a:p>
            <a:p>
              <a:pPr algn="ctr" defTabSz="742950" latinLnBrk="1">
                <a:buClrTx/>
                <a:buFontTx/>
                <a:buNone/>
              </a:pPr>
              <a:r>
                <a:rPr lang="en-GB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society; managing climate risk</a:t>
              </a:r>
            </a:p>
          </p:txBody>
        </p:sp>
        <p:sp>
          <p:nvSpPr>
            <p:cNvPr id="18" name="Rectangle 17"/>
            <p:cNvSpPr/>
            <p:nvPr/>
          </p:nvSpPr>
          <p:spPr>
            <a:xfrm rot="3373389">
              <a:off x="4457061" y="1255022"/>
              <a:ext cx="150595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742950" latinLnBrk="1">
                <a:buClrTx/>
                <a:buFontTx/>
                <a:buNone/>
              </a:pPr>
              <a:r>
                <a:rPr lang="en-GB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Climate change </a:t>
              </a:r>
            </a:p>
            <a:p>
              <a:pPr algn="ctr" defTabSz="742950" latinLnBrk="1">
                <a:buClrTx/>
                <a:buFontTx/>
                <a:buNone/>
              </a:pPr>
              <a:r>
                <a:rPr lang="en-GB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Projections and </a:t>
              </a:r>
            </a:p>
            <a:p>
              <a:pPr algn="ctr" defTabSz="742950" latinLnBrk="1">
                <a:buClrTx/>
                <a:buFontTx/>
                <a:buNone/>
              </a:pPr>
              <a:r>
                <a:rPr lang="en-GB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ESM </a:t>
              </a:r>
            </a:p>
            <a:p>
              <a:pPr algn="ctr" defTabSz="742950" latinLnBrk="1">
                <a:buClrTx/>
                <a:buFontTx/>
                <a:buNone/>
              </a:pPr>
              <a:r>
                <a:rPr lang="en-GB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feedbacks</a:t>
              </a:r>
            </a:p>
          </p:txBody>
        </p:sp>
        <p:sp>
          <p:nvSpPr>
            <p:cNvPr id="17" name="Rectangle 16"/>
            <p:cNvSpPr/>
            <p:nvPr/>
          </p:nvSpPr>
          <p:spPr>
            <a:xfrm rot="18696910">
              <a:off x="4516868" y="2567804"/>
              <a:ext cx="147625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742950" latinLnBrk="1">
                <a:buClrTx/>
                <a:buFontTx/>
                <a:buNone/>
              </a:pPr>
              <a:r>
                <a:rPr lang="en-GB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Variability,</a:t>
              </a:r>
            </a:p>
            <a:p>
              <a:pPr algn="ctr" defTabSz="742950" latinLnBrk="1">
                <a:buClrTx/>
                <a:buFontTx/>
                <a:buNone/>
              </a:pPr>
              <a:r>
                <a:rPr lang="en-GB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Predictability and Prediction</a:t>
              </a:r>
            </a:p>
          </p:txBody>
        </p:sp>
        <p:sp>
          <p:nvSpPr>
            <p:cNvPr id="15" name="Rectangle 14"/>
            <p:cNvSpPr/>
            <p:nvPr/>
          </p:nvSpPr>
          <p:spPr>
            <a:xfrm rot="3393881">
              <a:off x="3372968" y="2614213"/>
              <a:ext cx="125553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742950" latinLnBrk="1">
                <a:buClrTx/>
                <a:buFontTx/>
                <a:buNone/>
              </a:pPr>
              <a:r>
                <a:rPr lang="en-GB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Understanding</a:t>
              </a:r>
            </a:p>
            <a:p>
              <a:pPr algn="ctr" defTabSz="742950" latinLnBrk="1">
                <a:buClrTx/>
                <a:buFontTx/>
                <a:buNone/>
              </a:pPr>
              <a:r>
                <a:rPr lang="en-GB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Earth System Processes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 rot="18739206">
              <a:off x="4524114" y="3010711"/>
              <a:ext cx="42333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 rot="3695035">
              <a:off x="3405337" y="2294620"/>
              <a:ext cx="42333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 rot="3120785">
              <a:off x="4710235" y="867538"/>
              <a:ext cx="42333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 rot="18224184">
              <a:off x="3308202" y="1878930"/>
              <a:ext cx="42333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 rot="814125" flipH="1">
            <a:off x="6327512" y="1038823"/>
            <a:ext cx="1939008" cy="2121377"/>
            <a:chOff x="8765476" y="520147"/>
            <a:chExt cx="880921" cy="829238"/>
          </a:xfrm>
        </p:grpSpPr>
        <p:sp>
          <p:nvSpPr>
            <p:cNvPr id="47" name="Curved Left Arrow 46"/>
            <p:cNvSpPr/>
            <p:nvPr/>
          </p:nvSpPr>
          <p:spPr>
            <a:xfrm rot="19881770">
              <a:off x="9169047" y="520147"/>
              <a:ext cx="477350" cy="671536"/>
            </a:xfrm>
            <a:prstGeom prst="curvedLeft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buClrTx/>
                <a:buFontTx/>
                <a:buNone/>
              </a:pPr>
              <a:endParaRPr lang="en-AU" sz="1800" kern="1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Curved Left Arrow 49"/>
            <p:cNvSpPr/>
            <p:nvPr/>
          </p:nvSpPr>
          <p:spPr>
            <a:xfrm rot="9249628">
              <a:off x="8765476" y="682626"/>
              <a:ext cx="379415" cy="666759"/>
            </a:xfrm>
            <a:prstGeom prst="curvedLeft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buClrTx/>
                <a:buFontTx/>
                <a:buNone/>
              </a:pPr>
              <a:endParaRPr lang="en-AU" sz="1800" kern="1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 rot="10800000">
            <a:off x="8421485" y="1065338"/>
            <a:ext cx="677108" cy="5041133"/>
          </a:xfrm>
          <a:prstGeom prst="rect">
            <a:avLst/>
          </a:prstGeom>
          <a:noFill/>
          <a:ln>
            <a:noFill/>
          </a:ln>
        </p:spPr>
        <p:txBody>
          <a:bodyPr vert="vert" wrap="square" rtlCol="0">
            <a:spAutoFit/>
          </a:bodyPr>
          <a:lstStyle/>
          <a:p>
            <a:pPr algn="ctr" defTabSz="742950" latinLnBrk="1">
              <a:buClrTx/>
              <a:buFontTx/>
              <a:buNone/>
            </a:pPr>
            <a:r>
              <a:rPr lang="en-GB" altLang="ko-KR" sz="1600" b="1" kern="1200" dirty="0">
                <a:solidFill>
                  <a:prstClr val="white"/>
                </a:solidFill>
                <a:latin typeface="Calibri" panose="020F0502020204030204" pitchFamily="34" charset="0"/>
                <a:ea typeface="맑은 고딕"/>
                <a:cs typeface="Calibri" panose="020F0502020204030204" pitchFamily="34" charset="0"/>
              </a:rPr>
              <a:t>[Partnerships] Coordinated Model Experiments and Assessments | Production  | Evaluation</a:t>
            </a:r>
            <a:endParaRPr lang="en-AU" sz="16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25" name="Diagram 24"/>
          <p:cNvGraphicFramePr/>
          <p:nvPr/>
        </p:nvGraphicFramePr>
        <p:xfrm>
          <a:off x="-240550" y="683309"/>
          <a:ext cx="1195881" cy="5788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52" name="Group 51"/>
          <p:cNvGrpSpPr/>
          <p:nvPr/>
        </p:nvGrpSpPr>
        <p:grpSpPr>
          <a:xfrm rot="10800000">
            <a:off x="11937" y="683307"/>
            <a:ext cx="677109" cy="5788683"/>
            <a:chOff x="0" y="-1"/>
            <a:chExt cx="677109" cy="5788683"/>
          </a:xfrm>
        </p:grpSpPr>
        <p:sp>
          <p:nvSpPr>
            <p:cNvPr id="56" name="Flowchart: Manual Operation 55"/>
            <p:cNvSpPr/>
            <p:nvPr/>
          </p:nvSpPr>
          <p:spPr>
            <a:xfrm rot="16200000">
              <a:off x="-2555787" y="2555787"/>
              <a:ext cx="5788683" cy="677108"/>
            </a:xfrm>
            <a:prstGeom prst="flowChartManualOperati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Flowchart: Manual Operation 4"/>
            <p:cNvSpPr/>
            <p:nvPr/>
          </p:nvSpPr>
          <p:spPr>
            <a:xfrm rot="21600000">
              <a:off x="0" y="1157737"/>
              <a:ext cx="677108" cy="34732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0" tIns="0" rIns="412750" bIns="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AU" sz="6500" kern="1200" dirty="0">
                <a:solidFill>
                  <a:prstClr val="white"/>
                </a:solidFill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49094" y="1323774"/>
            <a:ext cx="677108" cy="4438851"/>
          </a:xfrm>
          <a:prstGeom prst="rect">
            <a:avLst/>
          </a:prstGeom>
          <a:noFill/>
          <a:ln>
            <a:noFill/>
          </a:ln>
        </p:spPr>
        <p:txBody>
          <a:bodyPr vert="vert" wrap="square" rtlCol="0">
            <a:spAutoFit/>
          </a:bodyPr>
          <a:lstStyle/>
          <a:p>
            <a:pPr algn="ctr" defTabSz="742950" latinLnBrk="1">
              <a:buClrTx/>
              <a:buFontTx/>
              <a:buNone/>
            </a:pPr>
            <a:r>
              <a:rPr lang="en-GB" altLang="ko-KR" sz="1600" b="1" kern="1200" dirty="0">
                <a:solidFill>
                  <a:prstClr val="white"/>
                </a:solidFill>
                <a:latin typeface="Calibri" panose="020F0502020204030204" pitchFamily="34" charset="0"/>
                <a:ea typeface="맑은 고딕"/>
                <a:cs typeface="Calibri" panose="020F0502020204030204" pitchFamily="34" charset="0"/>
              </a:rPr>
              <a:t>[Partnerships]  Links to  sustained observing systems (e.g. GCOS)</a:t>
            </a:r>
          </a:p>
        </p:txBody>
      </p:sp>
      <p:sp>
        <p:nvSpPr>
          <p:cNvPr id="6" name="Left-Right Arrow 5"/>
          <p:cNvSpPr/>
          <p:nvPr/>
        </p:nvSpPr>
        <p:spPr>
          <a:xfrm rot="5400000">
            <a:off x="7653784" y="2927274"/>
            <a:ext cx="5830714" cy="939774"/>
          </a:xfrm>
          <a:prstGeom prst="leftRightArrow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Left-Right Arrow 37"/>
          <p:cNvSpPr/>
          <p:nvPr/>
        </p:nvSpPr>
        <p:spPr>
          <a:xfrm rot="5400000">
            <a:off x="8214939" y="3007325"/>
            <a:ext cx="3465648" cy="939774"/>
          </a:xfrm>
          <a:prstGeom prst="leftRightArrow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urved Down Arrow 8"/>
          <p:cNvSpPr/>
          <p:nvPr/>
        </p:nvSpPr>
        <p:spPr>
          <a:xfrm rot="5400000">
            <a:off x="9143594" y="5542643"/>
            <a:ext cx="1152752" cy="38699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26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E957D1C-A935-5D4C-BF5B-93ECE15A28F9}"/>
              </a:ext>
            </a:extLst>
          </p:cNvPr>
          <p:cNvSpPr/>
          <p:nvPr/>
        </p:nvSpPr>
        <p:spPr>
          <a:xfrm>
            <a:off x="3328134" y="5949696"/>
            <a:ext cx="5824670" cy="908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C6F3330-32CC-B14F-BC8A-C6C4FEDB2951}"/>
              </a:ext>
            </a:extLst>
          </p:cNvPr>
          <p:cNvSpPr/>
          <p:nvPr/>
        </p:nvSpPr>
        <p:spPr>
          <a:xfrm>
            <a:off x="5325656" y="2175612"/>
            <a:ext cx="3591495" cy="39074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AB1E60F-A419-4F41-A53D-4593333BDEAA}"/>
              </a:ext>
            </a:extLst>
          </p:cNvPr>
          <p:cNvSpPr/>
          <p:nvPr/>
        </p:nvSpPr>
        <p:spPr>
          <a:xfrm>
            <a:off x="339400" y="971640"/>
            <a:ext cx="4819268" cy="5785307"/>
          </a:xfrm>
          <a:prstGeom prst="roundRect">
            <a:avLst/>
          </a:prstGeom>
          <a:solidFill>
            <a:srgbClr val="DB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F52E7D-C6B5-4F4A-8514-F013F85FB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938" y="50764"/>
            <a:ext cx="8548708" cy="763505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Helvetica" pitchFamily="2" charset="0"/>
              </a:rPr>
              <a:t>Implementation Plan: Draft Structure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type="body" idx="1"/>
          </p:nvPr>
        </p:nvSpPr>
        <p:spPr>
          <a:xfrm>
            <a:off x="673834" y="1109463"/>
            <a:ext cx="4510350" cy="564748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Helvetica" pitchFamily="2" charset="0"/>
                <a:cs typeface="Calibri" panose="020F0502020204030204" pitchFamily="34" charset="0"/>
              </a:rPr>
              <a:t>1. Introduction</a:t>
            </a:r>
          </a:p>
          <a:p>
            <a:pPr marL="228600" indent="-22860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Helvetica" pitchFamily="2" charset="0"/>
                <a:cs typeface="Calibri" panose="020F0502020204030204" pitchFamily="34" charset="0"/>
              </a:rPr>
              <a:t>2. The WCRP Strategy: Vision, Mission and Objectives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ko-KR" sz="1600" dirty="0">
                <a:solidFill>
                  <a:schemeClr val="tx1"/>
                </a:solidFill>
                <a:latin typeface="Helvetica" pitchFamily="2" charset="0"/>
                <a:cs typeface="Calibri" panose="020F0502020204030204" pitchFamily="34" charset="0"/>
              </a:rPr>
              <a:t>3. Engagement </a:t>
            </a:r>
            <a:endParaRPr lang="en-US" sz="1600" dirty="0">
              <a:solidFill>
                <a:schemeClr val="tx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Helvetica" pitchFamily="2" charset="0"/>
                <a:cs typeface="Calibri" panose="020F0502020204030204" pitchFamily="34" charset="0"/>
              </a:rPr>
              <a:t>4. Framework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Helvetica" pitchFamily="2" charset="0"/>
                <a:cs typeface="Calibri" panose="020F0502020204030204" pitchFamily="34" charset="0"/>
              </a:rPr>
              <a:t>5. Partnerships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elvetica" pitchFamily="2" charset="0"/>
                <a:cs typeface="Calibri" panose="020F0502020204030204" pitchFamily="34" charset="0"/>
              </a:rPr>
              <a:t>Identifying key partners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elvetica" pitchFamily="2" charset="0"/>
                <a:cs typeface="Calibri" panose="020F0502020204030204" pitchFamily="34" charset="0"/>
              </a:rPr>
              <a:t>Co-designing science questions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elvetica" pitchFamily="2" charset="0"/>
                <a:cs typeface="Calibri" panose="020F0502020204030204" pitchFamily="34" charset="0"/>
              </a:rPr>
              <a:t>Identifying common infrastructure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elvetica" pitchFamily="2" charset="0"/>
                <a:cs typeface="Calibri" panose="020F0502020204030204" pitchFamily="34" charset="0"/>
              </a:rPr>
              <a:t>Clarifying their role in the Strategy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elvetica" pitchFamily="2" charset="0"/>
                <a:cs typeface="Calibri" panose="020F0502020204030204" pitchFamily="34" charset="0"/>
              </a:rPr>
              <a:t>Reaffirming current, and building new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Helvetica" pitchFamily="2" charset="0"/>
                <a:cs typeface="Calibri" panose="020F0502020204030204" pitchFamily="34" charset="0"/>
              </a:rPr>
              <a:t>6. Implementation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elvetica" pitchFamily="2" charset="0"/>
                <a:cs typeface="Calibri" panose="020F0502020204030204" pitchFamily="34" charset="0"/>
              </a:rPr>
              <a:t>Transition Plan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elvetica" pitchFamily="2" charset="0"/>
                <a:cs typeface="Calibri" panose="020F0502020204030204" pitchFamily="34" charset="0"/>
              </a:rPr>
              <a:t>Schedule: Gantt chart, milestones, deliverables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Helvetica" pitchFamily="2" charset="0"/>
                <a:cs typeface="Calibri" panose="020F0502020204030204" pitchFamily="34" charset="0"/>
              </a:rPr>
              <a:t>7. Measures of success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Helvetica" pitchFamily="2" charset="0"/>
                <a:cs typeface="Calibri" panose="020F0502020204030204" pitchFamily="34" charset="0"/>
              </a:rPr>
              <a:t>8. Risks and contingencies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600" dirty="0">
              <a:solidFill>
                <a:srgbClr val="FF0000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600" dirty="0">
              <a:solidFill>
                <a:srgbClr val="FF0000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1600" dirty="0">
              <a:solidFill>
                <a:srgbClr val="FF0000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1600" dirty="0">
              <a:solidFill>
                <a:srgbClr val="FF0000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600" dirty="0">
              <a:solidFill>
                <a:srgbClr val="FF0000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93102" y="2442959"/>
            <a:ext cx="3369544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ts val="600"/>
              </a:spcBef>
              <a:buClrTx/>
            </a:pPr>
            <a:r>
              <a:rPr lang="en-US" sz="1600" dirty="0">
                <a:solidFill>
                  <a:schemeClr val="bg1"/>
                </a:solidFill>
                <a:latin typeface="Helvetica" pitchFamily="2" charset="0"/>
                <a:ea typeface="ＭＳ Ｐゴシック" pitchFamily="34" charset="-128"/>
                <a:cs typeface="Calibri" panose="020F0502020204030204" pitchFamily="34" charset="0"/>
              </a:rPr>
              <a:t>Fully consultative development</a:t>
            </a:r>
          </a:p>
          <a:p>
            <a:pPr defTabSz="457200">
              <a:spcBef>
                <a:spcPts val="600"/>
              </a:spcBef>
              <a:buClrTx/>
            </a:pPr>
            <a:r>
              <a:rPr lang="en-US" sz="1600" dirty="0">
                <a:solidFill>
                  <a:schemeClr val="bg1"/>
                </a:solidFill>
                <a:latin typeface="Helvetica" pitchFamily="2" charset="0"/>
                <a:ea typeface="ＭＳ Ｐゴシック" pitchFamily="34" charset="-128"/>
                <a:cs typeface="Calibri" panose="020F0502020204030204" pitchFamily="34" charset="0"/>
              </a:rPr>
              <a:t>Will include:</a:t>
            </a:r>
          </a:p>
          <a:p>
            <a:pPr marL="285750" indent="-285750" defTabSz="457200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Helvetica" pitchFamily="2" charset="0"/>
                <a:ea typeface="ＭＳ Ｐゴシック" pitchFamily="34" charset="-128"/>
                <a:cs typeface="Calibri" panose="020F0502020204030204" pitchFamily="34" charset="0"/>
              </a:rPr>
              <a:t>Support functions (including support offices)</a:t>
            </a:r>
          </a:p>
          <a:p>
            <a:pPr marL="285750" indent="-285750" defTabSz="457200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Helvetica" pitchFamily="2" charset="0"/>
                <a:ea typeface="ＭＳ Ｐゴシック" pitchFamily="34" charset="-128"/>
                <a:cs typeface="Calibri" panose="020F0502020204030204" pitchFamily="34" charset="0"/>
              </a:rPr>
              <a:t>External governance: sponsors, Joint Scientific Committee, Governing Board, Joint Planning Staff (Secretariat)</a:t>
            </a:r>
          </a:p>
          <a:p>
            <a:pPr marL="285750" indent="-285750" defTabSz="457200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Helvetica" pitchFamily="2" charset="0"/>
                <a:ea typeface="ＭＳ Ｐゴシック" pitchFamily="34" charset="-128"/>
                <a:cs typeface="Calibri" panose="020F0502020204030204" pitchFamily="34" charset="0"/>
              </a:rPr>
              <a:t>Internal structure and governance</a:t>
            </a:r>
          </a:p>
          <a:p>
            <a:pPr marL="285750" indent="-285750" defTabSz="457200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Helvetica" pitchFamily="2" charset="0"/>
                <a:ea typeface="ＭＳ Ｐゴシック" pitchFamily="34" charset="-128"/>
                <a:cs typeface="Calibri" panose="020F0502020204030204" pitchFamily="34" charset="0"/>
              </a:rPr>
              <a:t>Resources, budgets, finance management</a:t>
            </a:r>
            <a:endParaRPr lang="en-AU" sz="1600" dirty="0">
              <a:solidFill>
                <a:schemeClr val="bg1"/>
              </a:solidFill>
              <a:latin typeface="Helvetica" pitchFamily="2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E9E4DC0-FAE2-A048-91CF-826DBD7B8DF9}"/>
              </a:ext>
            </a:extLst>
          </p:cNvPr>
          <p:cNvSpPr/>
          <p:nvPr/>
        </p:nvSpPr>
        <p:spPr>
          <a:xfrm>
            <a:off x="2635958" y="1851445"/>
            <a:ext cx="2179538" cy="1139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945217" y="1992851"/>
            <a:ext cx="35914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AU" sz="2400" kern="1200" dirty="0">
                <a:solidFill>
                  <a:schemeClr val="bg1"/>
                </a:solidFill>
                <a:latin typeface="Helvetica" pitchFamily="2" charset="0"/>
              </a:rPr>
              <a:t>Phase I </a:t>
            </a:r>
          </a:p>
          <a:p>
            <a:pPr algn="ctr" defTabSz="457200">
              <a:buClrTx/>
              <a:buFontTx/>
              <a:buNone/>
            </a:pPr>
            <a:r>
              <a:rPr lang="en-AU" sz="1800" kern="1200" dirty="0">
                <a:solidFill>
                  <a:schemeClr val="bg1"/>
                </a:solidFill>
                <a:latin typeface="Helvetica" pitchFamily="2" charset="0"/>
              </a:rPr>
              <a:t>(by May 2020)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ABC8EA5-4F16-D84D-899F-F30CACE804FC}"/>
              </a:ext>
            </a:extLst>
          </p:cNvPr>
          <p:cNvSpPr/>
          <p:nvPr/>
        </p:nvSpPr>
        <p:spPr>
          <a:xfrm>
            <a:off x="6522558" y="1159818"/>
            <a:ext cx="2179538" cy="1139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81D191-560B-964C-9ABD-DDB4AD2768CA}"/>
              </a:ext>
            </a:extLst>
          </p:cNvPr>
          <p:cNvSpPr txBox="1"/>
          <p:nvPr/>
        </p:nvSpPr>
        <p:spPr>
          <a:xfrm>
            <a:off x="5838640" y="1343431"/>
            <a:ext cx="35914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AU" sz="2400" kern="1200" dirty="0">
                <a:solidFill>
                  <a:schemeClr val="bg1"/>
                </a:solidFill>
                <a:latin typeface="Helvetica" pitchFamily="2" charset="0"/>
              </a:rPr>
              <a:t>Phase II </a:t>
            </a:r>
          </a:p>
          <a:p>
            <a:pPr algn="ctr" defTabSz="457200">
              <a:buClrTx/>
              <a:buFontTx/>
              <a:buNone/>
            </a:pPr>
            <a:r>
              <a:rPr lang="en-AU" sz="1800" kern="1200" dirty="0">
                <a:solidFill>
                  <a:schemeClr val="bg1"/>
                </a:solidFill>
                <a:latin typeface="Helvetica" pitchFamily="2" charset="0"/>
              </a:rPr>
              <a:t>(by May 2022)</a:t>
            </a:r>
          </a:p>
        </p:txBody>
      </p:sp>
    </p:spTree>
    <p:extLst>
      <p:ext uri="{BB962C8B-B14F-4D97-AF65-F5344CB8AC3E}">
        <p14:creationId xmlns:p14="http://schemas.microsoft.com/office/powerpoint/2010/main" val="142289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39484"/>
            <a:ext cx="7772400" cy="698715"/>
          </a:xfrm>
        </p:spPr>
        <p:txBody>
          <a:bodyPr/>
          <a:lstStyle/>
          <a:p>
            <a:r>
              <a:rPr lang="en-AU" sz="3000" b="1" dirty="0">
                <a:latin typeface="Helvetica" pitchFamily="2" charset="0"/>
              </a:rPr>
              <a:t>Implementation Plan: Roadmap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4E0CCA-5BC5-2F48-8CB5-2139E2C82289}"/>
              </a:ext>
            </a:extLst>
          </p:cNvPr>
          <p:cNvSpPr/>
          <p:nvPr/>
        </p:nvSpPr>
        <p:spPr>
          <a:xfrm>
            <a:off x="348343" y="1088572"/>
            <a:ext cx="844731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uFill>
                  <a:solidFill>
                    <a:srgbClr val="000000"/>
                  </a:solidFill>
                </a:uFill>
                <a:latin typeface="Helvetica" pitchFamily="2" charset="0"/>
                <a:ea typeface="Arial Unicode MS" panose="020B0604020202020204" pitchFamily="34" charset="-128"/>
              </a:rPr>
              <a:t>Before the end of 2019:</a:t>
            </a:r>
          </a:p>
          <a:p>
            <a:endParaRPr lang="en-US" sz="2400" dirty="0">
              <a:uFill>
                <a:solidFill>
                  <a:srgbClr val="000000"/>
                </a:solidFill>
              </a:uFill>
              <a:latin typeface="Helvetica" pitchFamily="2" charset="0"/>
              <a:ea typeface="Arial Unicode MS" panose="020B0604020202020204" pitchFamily="34" charset="-128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Helvetica" pitchFamily="2" charset="0"/>
                <a:ea typeface="Arial Unicode MS" panose="020B0604020202020204" pitchFamily="34" charset="-128"/>
              </a:rPr>
              <a:t>Task Teams on Regional Activities, Modelling and Data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Helvetica" pitchFamily="2" charset="0"/>
                <a:ea typeface="Arial Unicode MS" panose="020B0604020202020204" pitchFamily="34" charset="-128"/>
              </a:rPr>
              <a:t>Interaction with Future Earth: Landscape discussion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Helvetica" pitchFamily="2" charset="0"/>
                <a:ea typeface="Arial Unicode MS" panose="020B0604020202020204" pitchFamily="34" charset="-128"/>
              </a:rPr>
              <a:t>Interaction with WWRP/GAW and other partners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Helvetica" pitchFamily="2" charset="0"/>
                <a:ea typeface="Arial Unicode MS" panose="020B0604020202020204" pitchFamily="34" charset="-128"/>
              </a:rPr>
              <a:t>Meeting with WCRP Sponsors</a:t>
            </a:r>
          </a:p>
          <a:p>
            <a:pPr marL="342900" lvl="0" indent="-342900">
              <a:buFont typeface="+mj-lt"/>
              <a:buAutoNum type="arabicParenR"/>
            </a:pPr>
            <a:endParaRPr lang="en-US" sz="2400" dirty="0">
              <a:uFill>
                <a:solidFill>
                  <a:srgbClr val="000000"/>
                </a:solidFill>
              </a:uFill>
              <a:latin typeface="Helvetica" pitchFamily="2" charset="0"/>
              <a:ea typeface="Arial Unicode MS" panose="020B0604020202020204" pitchFamily="34" charset="-128"/>
            </a:endParaRPr>
          </a:p>
          <a:p>
            <a:r>
              <a:rPr lang="en-US" sz="2400" b="1" dirty="0">
                <a:latin typeface="Helvetica" pitchFamily="2" charset="0"/>
              </a:rPr>
              <a:t>Early 2020: </a:t>
            </a:r>
          </a:p>
          <a:p>
            <a:endParaRPr lang="en-US" sz="2400" b="1" dirty="0">
              <a:latin typeface="Helvetica" pitchFamily="2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WCRP High-level Science Questions and Flagship Workshop: February 2020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WCRP Elements and Structure Workshop: March/April 2020</a:t>
            </a:r>
          </a:p>
        </p:txBody>
      </p:sp>
    </p:spTree>
    <p:extLst>
      <p:ext uri="{BB962C8B-B14F-4D97-AF65-F5344CB8AC3E}">
        <p14:creationId xmlns:p14="http://schemas.microsoft.com/office/powerpoint/2010/main" val="3040581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4F52E7D-C6B5-4F4A-8514-F013F85FB69C}"/>
              </a:ext>
            </a:extLst>
          </p:cNvPr>
          <p:cNvSpPr txBox="1">
            <a:spLocks/>
          </p:cNvSpPr>
          <p:nvPr/>
        </p:nvSpPr>
        <p:spPr>
          <a:xfrm>
            <a:off x="83281" y="82550"/>
            <a:ext cx="9060719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3000" b="1" dirty="0">
                <a:solidFill>
                  <a:schemeClr val="bg1"/>
                </a:solidFill>
                <a:latin typeface="Helvetica" pitchFamily="2" charset="0"/>
              </a:rPr>
              <a:t>Implementation Plan: Roadmap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EEF41A-32D7-624B-BDC0-CAC2805DE7D5}"/>
              </a:ext>
            </a:extLst>
          </p:cNvPr>
          <p:cNvSpPr/>
          <p:nvPr/>
        </p:nvSpPr>
        <p:spPr>
          <a:xfrm>
            <a:off x="413657" y="1230086"/>
            <a:ext cx="8349343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</a:rPr>
              <a:t>May/June 2020: </a:t>
            </a:r>
          </a:p>
          <a:p>
            <a:r>
              <a:rPr lang="en-US" sz="2400" b="1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</a:rPr>
              <a:t>JSC-41: Approval of WCRP Implementation Plan: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</a:rPr>
              <a:t>High-level science questions and flagship product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</a:rPr>
              <a:t>Elements of the new WCRP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</a:rPr>
              <a:t>Collaboration landscape and interfaces to partners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</a:rPr>
              <a:t>Governance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</a:rPr>
              <a:t>Financial plan</a:t>
            </a:r>
          </a:p>
          <a:p>
            <a:r>
              <a:rPr lang="en-US" sz="24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</a:rPr>
              <a:t> </a:t>
            </a:r>
          </a:p>
          <a:p>
            <a:r>
              <a:rPr lang="en-US" sz="2400" b="1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</a:rPr>
              <a:t>After JSC-41: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</a:rPr>
              <a:t>Request from Sponsors for approval of plan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</a:rPr>
              <a:t>Writing of WCRP Implementation Plan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</a:rPr>
              <a:t>Community and agency outreach, including fundraising</a:t>
            </a:r>
          </a:p>
          <a:p>
            <a:r>
              <a:rPr lang="en-US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81481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19D4A9-11C9-0F45-B467-C7508DB62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7585" y="294804"/>
            <a:ext cx="1151989" cy="1151989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83D011C-06A6-9C43-A8C7-04670F41CFDC}"/>
              </a:ext>
            </a:extLst>
          </p:cNvPr>
          <p:cNvSpPr/>
          <p:nvPr/>
        </p:nvSpPr>
        <p:spPr>
          <a:xfrm>
            <a:off x="352586" y="3825496"/>
            <a:ext cx="8438828" cy="1575662"/>
          </a:xfrm>
          <a:prstGeom prst="roundRect">
            <a:avLst/>
          </a:prstGeom>
          <a:solidFill>
            <a:srgbClr val="DB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5808322-5318-2444-B9FC-42C456462561}"/>
              </a:ext>
            </a:extLst>
          </p:cNvPr>
          <p:cNvSpPr/>
          <p:nvPr/>
        </p:nvSpPr>
        <p:spPr>
          <a:xfrm>
            <a:off x="356460" y="2409985"/>
            <a:ext cx="8438828" cy="1224366"/>
          </a:xfrm>
          <a:prstGeom prst="roundRect">
            <a:avLst/>
          </a:prstGeom>
          <a:solidFill>
            <a:srgbClr val="DB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7" name="Google Shape;797;p104"/>
          <p:cNvSpPr txBox="1">
            <a:spLocks noGrp="1"/>
          </p:cNvSpPr>
          <p:nvPr>
            <p:ph type="title"/>
          </p:nvPr>
        </p:nvSpPr>
        <p:spPr>
          <a:xfrm>
            <a:off x="727051" y="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000" b="1" dirty="0">
                <a:latin typeface="Helvetica" pitchFamily="2" charset="0"/>
                <a:ea typeface="Helvetica Neue"/>
                <a:cs typeface="Calibri" panose="020F0502020204030204" pitchFamily="34" charset="0"/>
                <a:sym typeface="Helvetica Neue"/>
              </a:rPr>
              <a:t>WCRP Strategic Plan 2019-2028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EFB875-5304-3A4F-B8A8-F08B443D9F1A}"/>
              </a:ext>
            </a:extLst>
          </p:cNvPr>
          <p:cNvSpPr txBox="1"/>
          <p:nvPr/>
        </p:nvSpPr>
        <p:spPr>
          <a:xfrm>
            <a:off x="418454" y="1332852"/>
            <a:ext cx="825284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Developed 2017-2019 with extensive consultation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Approved June 2019</a:t>
            </a:r>
          </a:p>
          <a:p>
            <a:endParaRPr lang="en-US" sz="2400" dirty="0">
              <a:latin typeface="Helvetica" pitchFamily="2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" pitchFamily="2" charset="0"/>
              </a:rPr>
              <a:t>Our Vision</a:t>
            </a:r>
          </a:p>
          <a:p>
            <a:r>
              <a:rPr lang="en-US" sz="2000" dirty="0">
                <a:latin typeface="Helvetica" pitchFamily="2" charset="0"/>
              </a:rPr>
              <a:t>A world that uses sound, relevant, and timely climate science to ensure a more resilient present and sustainable future for humankind.</a:t>
            </a:r>
          </a:p>
          <a:p>
            <a:endParaRPr lang="en-US" sz="2400" dirty="0">
              <a:latin typeface="Helvetica" pitchFamily="2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" pitchFamily="2" charset="0"/>
              </a:rPr>
              <a:t>Our Mission</a:t>
            </a:r>
          </a:p>
          <a:p>
            <a:r>
              <a:rPr lang="en-US" sz="2000" dirty="0">
                <a:latin typeface="Helvetica" pitchFamily="2" charset="0"/>
              </a:rPr>
              <a:t>The World Climate Research Programme (WCRP) coordinates and facilitates international climate research to develop, share, and apply the climate knowledge that contributes to societal well-being.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Helvetica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2A8EB3-0B81-904F-ABFB-4F903B6020CD}"/>
              </a:ext>
            </a:extLst>
          </p:cNvPr>
          <p:cNvSpPr txBox="1"/>
          <p:nvPr/>
        </p:nvSpPr>
        <p:spPr>
          <a:xfrm>
            <a:off x="271220" y="6222569"/>
            <a:ext cx="4300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Helvetica" pitchFamily="2" charset="0"/>
              </a:rPr>
              <a:t>www.wcrp-climate.org</a:t>
            </a:r>
            <a:r>
              <a:rPr lang="en-US" sz="2000" dirty="0">
                <a:latin typeface="Helvetica" pitchFamily="2" charset="0"/>
              </a:rPr>
              <a:t>/</a:t>
            </a:r>
            <a:r>
              <a:rPr lang="en-US" sz="2000" dirty="0" err="1">
                <a:latin typeface="Helvetica" pitchFamily="2" charset="0"/>
              </a:rPr>
              <a:t>wcrp-sp</a:t>
            </a:r>
            <a:endParaRPr lang="en-US" sz="2000" dirty="0">
              <a:latin typeface="Helvetica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A77E8AD-3B02-8046-A50A-54FCA7B70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3204" y="534658"/>
            <a:ext cx="1469003" cy="66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54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D4A121-857C-DB45-A521-0A6EDF45E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012"/>
            <a:ext cx="9144000" cy="6469298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94F52E7D-C6B5-4F4A-8514-F013F85FB69C}"/>
              </a:ext>
            </a:extLst>
          </p:cNvPr>
          <p:cNvSpPr txBox="1">
            <a:spLocks/>
          </p:cNvSpPr>
          <p:nvPr/>
        </p:nvSpPr>
        <p:spPr>
          <a:xfrm>
            <a:off x="5641384" y="216977"/>
            <a:ext cx="3254644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sz="2000" b="1" dirty="0">
                <a:solidFill>
                  <a:srgbClr val="009B90"/>
                </a:solidFill>
                <a:latin typeface="Helvetica" pitchFamily="2" charset="0"/>
              </a:rPr>
              <a:t>Implementation Plan:</a:t>
            </a:r>
          </a:p>
          <a:p>
            <a:pPr algn="r">
              <a:spcAft>
                <a:spcPts val="600"/>
              </a:spcAft>
            </a:pPr>
            <a:r>
              <a:rPr lang="en-US" sz="2000" b="1" dirty="0">
                <a:solidFill>
                  <a:srgbClr val="009B90"/>
                </a:solidFill>
                <a:latin typeface="Helvetica" pitchFamily="2" charset="0"/>
              </a:rPr>
              <a:t> Milestones</a:t>
            </a:r>
          </a:p>
        </p:txBody>
      </p:sp>
    </p:spTree>
    <p:extLst>
      <p:ext uri="{BB962C8B-B14F-4D97-AF65-F5344CB8AC3E}">
        <p14:creationId xmlns:p14="http://schemas.microsoft.com/office/powerpoint/2010/main" val="2932297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104"/>
          <p:cNvSpPr txBox="1">
            <a:spLocks noGrp="1"/>
          </p:cNvSpPr>
          <p:nvPr>
            <p:ph type="title"/>
          </p:nvPr>
        </p:nvSpPr>
        <p:spPr>
          <a:xfrm>
            <a:off x="685800" y="2605959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b="1" dirty="0">
                <a:solidFill>
                  <a:srgbClr val="005493"/>
                </a:solidFill>
                <a:latin typeface="Helvetica" pitchFamily="2" charset="0"/>
                <a:ea typeface="Helvetica Neue"/>
                <a:cs typeface="Calibri" panose="020F0502020204030204" pitchFamily="34" charset="0"/>
                <a:sym typeface="Helvetica Neue"/>
              </a:rPr>
              <a:t>Thank You</a:t>
            </a:r>
          </a:p>
        </p:txBody>
      </p:sp>
      <p:sp>
        <p:nvSpPr>
          <p:cNvPr id="2" name="Rectangle 1"/>
          <p:cNvSpPr/>
          <p:nvPr/>
        </p:nvSpPr>
        <p:spPr>
          <a:xfrm>
            <a:off x="3888906" y="98001"/>
            <a:ext cx="5216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bg1"/>
                </a:solidFill>
                <a:latin typeface="Helvetica" pitchFamily="2" charset="0"/>
                <a:ea typeface="Helvetica Neue"/>
                <a:cs typeface="Calibri" panose="020F0502020204030204" pitchFamily="34" charset="0"/>
                <a:sym typeface="Helvetica Neue"/>
              </a:rPr>
              <a:t>World Climate Research Programme (WCRP) </a:t>
            </a:r>
            <a:br>
              <a:rPr lang="en-US" sz="1800" b="1" dirty="0">
                <a:solidFill>
                  <a:schemeClr val="accent6"/>
                </a:solidFill>
                <a:latin typeface="Helvetica" pitchFamily="2" charset="0"/>
                <a:ea typeface="Helvetica Neue"/>
                <a:cs typeface="Calibri" panose="020F0502020204030204" pitchFamily="34" charset="0"/>
                <a:sym typeface="Helvetica Neue"/>
              </a:rPr>
            </a:br>
            <a:endParaRPr lang="en-US" sz="1800" dirty="0">
              <a:solidFill>
                <a:schemeClr val="bg1"/>
              </a:solidFill>
              <a:latin typeface="Helvetica" pitchFamily="2" charset="0"/>
              <a:ea typeface="Helvetica Neue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37DA7B-E56E-A44E-9C0E-D460D3E983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478" y="0"/>
            <a:ext cx="2944678" cy="10330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498EFF-BE14-A940-B916-0143D26B972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478" y="5943687"/>
            <a:ext cx="4117668" cy="132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37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104"/>
          <p:cNvSpPr txBox="1">
            <a:spLocks noGrp="1"/>
          </p:cNvSpPr>
          <p:nvPr>
            <p:ph type="title"/>
          </p:nvPr>
        </p:nvSpPr>
        <p:spPr>
          <a:xfrm>
            <a:off x="410705" y="0"/>
            <a:ext cx="8353588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000" b="1" dirty="0">
                <a:latin typeface="Helvetica" pitchFamily="2" charset="0"/>
                <a:ea typeface="Helvetica Neue"/>
                <a:cs typeface="Calibri" panose="020F0502020204030204" pitchFamily="34" charset="0"/>
                <a:sym typeface="Helvetica Neue"/>
              </a:rPr>
              <a:t>WCRP Strategic Plan: Overview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721" y="936311"/>
            <a:ext cx="8580558" cy="4963998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9B98DD3-3ACB-574E-A01E-F0948D1E24AE}"/>
              </a:ext>
            </a:extLst>
          </p:cNvPr>
          <p:cNvSpPr/>
          <p:nvPr/>
        </p:nvSpPr>
        <p:spPr>
          <a:xfrm>
            <a:off x="550191" y="5018833"/>
            <a:ext cx="4521681" cy="1169552"/>
          </a:xfrm>
          <a:prstGeom prst="roundRect">
            <a:avLst/>
          </a:prstGeom>
          <a:solidFill>
            <a:srgbClr val="DBF0F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71E9E4-8F60-FA4C-A5B2-108153D16F05}"/>
              </a:ext>
            </a:extLst>
          </p:cNvPr>
          <p:cNvSpPr txBox="1"/>
          <p:nvPr/>
        </p:nvSpPr>
        <p:spPr>
          <a:xfrm>
            <a:off x="679427" y="5135228"/>
            <a:ext cx="42902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hierarchy of simulation tools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Sustained observations and reference data sets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for open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High-end computing and data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4C0F86-F56D-2046-8C2B-F7EE32D19A7E}"/>
              </a:ext>
            </a:extLst>
          </p:cNvPr>
          <p:cNvSpPr txBox="1"/>
          <p:nvPr/>
        </p:nvSpPr>
        <p:spPr>
          <a:xfrm>
            <a:off x="149300" y="6325153"/>
            <a:ext cx="4300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Helvetica" pitchFamily="2" charset="0"/>
              </a:rPr>
              <a:t>www.wcrp-climate.org</a:t>
            </a:r>
            <a:r>
              <a:rPr lang="en-US" sz="2000" dirty="0">
                <a:latin typeface="Helvetica" pitchFamily="2" charset="0"/>
              </a:rPr>
              <a:t>/</a:t>
            </a:r>
            <a:r>
              <a:rPr lang="en-US" sz="2000" dirty="0" err="1">
                <a:latin typeface="Helvetica" pitchFamily="2" charset="0"/>
              </a:rPr>
              <a:t>wcrp-sp</a:t>
            </a:r>
            <a:endParaRPr lang="en-US" sz="2000" dirty="0">
              <a:latin typeface="Helvetica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3026C8-7CFF-3B48-BFD2-641825F34116}"/>
              </a:ext>
            </a:extLst>
          </p:cNvPr>
          <p:cNvSpPr txBox="1"/>
          <p:nvPr/>
        </p:nvSpPr>
        <p:spPr>
          <a:xfrm>
            <a:off x="4853354" y="1448495"/>
            <a:ext cx="2703006" cy="311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Scientific Objectives</a:t>
            </a:r>
          </a:p>
        </p:txBody>
      </p:sp>
    </p:spTree>
    <p:extLst>
      <p:ext uri="{BB962C8B-B14F-4D97-AF65-F5344CB8AC3E}">
        <p14:creationId xmlns:p14="http://schemas.microsoft.com/office/powerpoint/2010/main" val="743971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1838B7-9BD4-EF4C-A570-684810B0D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7580" y="512229"/>
            <a:ext cx="4269030" cy="6034040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4A51B251-490E-BF47-B960-C9D532538DBD}"/>
              </a:ext>
            </a:extLst>
          </p:cNvPr>
          <p:cNvSpPr txBox="1">
            <a:spLocks/>
          </p:cNvSpPr>
          <p:nvPr/>
        </p:nvSpPr>
        <p:spPr bwMode="auto">
          <a:xfrm>
            <a:off x="616527" y="184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9pPr>
          </a:lstStyle>
          <a:p>
            <a:r>
              <a:rPr lang="en-US" sz="3000" b="1" kern="0" dirty="0">
                <a:solidFill>
                  <a:schemeClr val="bg1"/>
                </a:solidFill>
                <a:latin typeface="Helvetica" pitchFamily="2" charset="0"/>
              </a:rPr>
              <a:t>Scientific Objectives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E6D95B-83A5-7640-B004-90234EA6B757}"/>
              </a:ext>
            </a:extLst>
          </p:cNvPr>
          <p:cNvSpPr/>
          <p:nvPr/>
        </p:nvSpPr>
        <p:spPr>
          <a:xfrm>
            <a:off x="2703130" y="1254283"/>
            <a:ext cx="583538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We will support and facilitate the advancement of sciences that enable an integrated and fundamental understanding of the climate, its variations and its changes, as part of a coupled physical, biogeochemical, and socio-economic system. </a:t>
            </a:r>
          </a:p>
          <a:p>
            <a:endParaRPr lang="en-US" sz="2000" dirty="0">
              <a:solidFill>
                <a:schemeClr val="tx1"/>
              </a:solidFill>
              <a:latin typeface="Helvetica" pitchFamily="2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Helvetica" pitchFamily="2" charset="0"/>
              </a:rPr>
              <a:t>Emphases: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Helvetica" pitchFamily="2" charset="0"/>
              </a:rPr>
              <a:t>Climate dynamics</a:t>
            </a:r>
            <a:r>
              <a:rPr lang="en-US" sz="2000" dirty="0">
                <a:solidFill>
                  <a:schemeClr val="tx1"/>
                </a:solidFill>
                <a:latin typeface="Helvetica" pitchFamily="2" charset="0"/>
              </a:rPr>
              <a:t>: past and future global and regional changes in oceanic and atmospheric circulations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Helvetica" pitchFamily="2" charset="0"/>
              </a:rPr>
              <a:t>Reservoirs and flows</a:t>
            </a:r>
            <a:r>
              <a:rPr lang="en-US" sz="2000" dirty="0">
                <a:solidFill>
                  <a:schemeClr val="tx1"/>
                </a:solidFill>
                <a:latin typeface="Helvetica" pitchFamily="2" charset="0"/>
              </a:rPr>
              <a:t>: radiative, hydrologic, cryospheric and biogeochemical changes to t</a:t>
            </a:r>
            <a:r>
              <a:rPr lang="en-US" sz="2000" dirty="0">
                <a:latin typeface="Helvetica" pitchFamily="2" charset="0"/>
              </a:rPr>
              <a:t>he reservoirs and flows of </a:t>
            </a:r>
            <a:r>
              <a:rPr lang="en-US" sz="2000" dirty="0">
                <a:solidFill>
                  <a:schemeClr val="tx1"/>
                </a:solidFill>
                <a:latin typeface="Helvetica" pitchFamily="2" charset="0"/>
              </a:rPr>
              <a:t>energy, water, carbon, and other climate-relevant compounds</a:t>
            </a:r>
          </a:p>
        </p:txBody>
      </p:sp>
    </p:spTree>
    <p:extLst>
      <p:ext uri="{BB962C8B-B14F-4D97-AF65-F5344CB8AC3E}">
        <p14:creationId xmlns:p14="http://schemas.microsoft.com/office/powerpoint/2010/main" val="319578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DCFC404-94E9-F345-8F8C-50C400172B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7000" y="896436"/>
            <a:ext cx="3885134" cy="54914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84FE3A-01A1-8D46-9ACB-9D7D9A5CC223}"/>
              </a:ext>
            </a:extLst>
          </p:cNvPr>
          <p:cNvSpPr/>
          <p:nvPr/>
        </p:nvSpPr>
        <p:spPr>
          <a:xfrm>
            <a:off x="3140216" y="1421124"/>
            <a:ext cx="58326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We will push the frontiers of predictions and quantify the associated uncertainties for sub-seasonal to decadal time scales across all climate system components.</a:t>
            </a:r>
          </a:p>
          <a:p>
            <a:endParaRPr lang="en-US" sz="2000" dirty="0">
              <a:solidFill>
                <a:schemeClr val="tx1"/>
              </a:solidFill>
              <a:latin typeface="Helvetica" pitchFamily="2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Helvetica" pitchFamily="2" charset="0"/>
              </a:rPr>
              <a:t>Emphases: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Helvetica" pitchFamily="2" charset="0"/>
              </a:rPr>
              <a:t>Advancing prediction capabilities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Helvetica" pitchFamily="2" charset="0"/>
              </a:rPr>
              <a:t>of component systems and their coupling: Deterministic, statistical and machine learning approaches. Data assimilation, complex networks, and ensemble 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Helvetica" pitchFamily="2" charset="0"/>
              </a:rPr>
              <a:t>Predicting extreme events</a:t>
            </a:r>
            <a:r>
              <a:rPr lang="en-US" sz="2000" dirty="0">
                <a:solidFill>
                  <a:schemeClr val="tx1"/>
                </a:solidFill>
                <a:latin typeface="Helvetica" pitchFamily="2" charset="0"/>
              </a:rPr>
              <a:t>: regional climate hotspots and potential for crossing thresholds. Interactions between fast and slow extremes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BCADB18-5489-9848-B0E2-F7CE44B1126D}"/>
              </a:ext>
            </a:extLst>
          </p:cNvPr>
          <p:cNvSpPr txBox="1">
            <a:spLocks/>
          </p:cNvSpPr>
          <p:nvPr/>
        </p:nvSpPr>
        <p:spPr bwMode="auto">
          <a:xfrm>
            <a:off x="616527" y="184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9pPr>
          </a:lstStyle>
          <a:p>
            <a:r>
              <a:rPr lang="en-US" sz="3000" b="1" kern="0" dirty="0">
                <a:solidFill>
                  <a:schemeClr val="bg1"/>
                </a:solidFill>
                <a:latin typeface="Helvetica" pitchFamily="2" charset="0"/>
              </a:rPr>
              <a:t>Scientific Objectives</a:t>
            </a:r>
          </a:p>
        </p:txBody>
      </p:sp>
    </p:spTree>
    <p:extLst>
      <p:ext uri="{BB962C8B-B14F-4D97-AF65-F5344CB8AC3E}">
        <p14:creationId xmlns:p14="http://schemas.microsoft.com/office/powerpoint/2010/main" val="263288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350CD99-81A3-4D4A-8C12-D7D23E73C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5446" y="768698"/>
            <a:ext cx="3893046" cy="550260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77B4700-2109-FC42-889D-6B551F0CACEA}"/>
              </a:ext>
            </a:extLst>
          </p:cNvPr>
          <p:cNvSpPr/>
          <p:nvPr/>
        </p:nvSpPr>
        <p:spPr>
          <a:xfrm>
            <a:off x="3145134" y="1592667"/>
            <a:ext cx="567900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Helvetica" pitchFamily="2" charset="0"/>
              </a:rPr>
              <a:t>We will quantify the responses, feedbacks, and uncertainties intrinsic to the changing climate system on longer (decadal to centennial) timescales. </a:t>
            </a:r>
          </a:p>
          <a:p>
            <a:endParaRPr lang="en-US" sz="2000" dirty="0">
              <a:solidFill>
                <a:schemeClr val="tx1"/>
              </a:solidFill>
              <a:latin typeface="Helvetica" pitchFamily="2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Helvetica" pitchFamily="2" charset="0"/>
              </a:rPr>
              <a:t>Emphasis: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Helvetica" pitchFamily="2" charset="0"/>
              </a:rPr>
              <a:t>Simulation capabilities:</a:t>
            </a:r>
            <a:r>
              <a:rPr lang="en-US" sz="2000" dirty="0">
                <a:solidFill>
                  <a:schemeClr val="tx1"/>
                </a:solidFill>
                <a:latin typeface="Helvetica" pitchFamily="2" charset="0"/>
              </a:rPr>
              <a:t> Development of integrated models that account for the slowly varying interactions and highly non-linear processes. Representation of the complex interactions between aquifers, vegetation and soil carbon, permafrost, glaciers, and ice sheets, and human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3D252E8F-D75D-6048-BC8E-EA9165603594}"/>
              </a:ext>
            </a:extLst>
          </p:cNvPr>
          <p:cNvSpPr txBox="1">
            <a:spLocks/>
          </p:cNvSpPr>
          <p:nvPr/>
        </p:nvSpPr>
        <p:spPr bwMode="auto">
          <a:xfrm>
            <a:off x="616527" y="-19912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9pPr>
          </a:lstStyle>
          <a:p>
            <a:r>
              <a:rPr lang="en-US" sz="3000" b="1" kern="0" dirty="0">
                <a:solidFill>
                  <a:schemeClr val="bg1"/>
                </a:solidFill>
                <a:latin typeface="Helvetica" pitchFamily="2" charset="0"/>
              </a:rPr>
              <a:t>Scientific Objectives</a:t>
            </a:r>
          </a:p>
        </p:txBody>
      </p:sp>
    </p:spTree>
    <p:extLst>
      <p:ext uri="{BB962C8B-B14F-4D97-AF65-F5344CB8AC3E}">
        <p14:creationId xmlns:p14="http://schemas.microsoft.com/office/powerpoint/2010/main" val="328641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70B51B-88E2-5B4D-963A-9CA92A43B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6268" y="602900"/>
            <a:ext cx="4226371" cy="59737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546A86-6BDB-0743-AB98-343A96BC0BAB}"/>
              </a:ext>
            </a:extLst>
          </p:cNvPr>
          <p:cNvSpPr txBox="1"/>
          <p:nvPr/>
        </p:nvSpPr>
        <p:spPr>
          <a:xfrm>
            <a:off x="3285273" y="1441100"/>
            <a:ext cx="56384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Helvetica" pitchFamily="2" charset="0"/>
              </a:rPr>
              <a:t>We will support innovation in the generation and delivery of decision-relevant information and knowledge about the evolving Earth system.</a:t>
            </a:r>
          </a:p>
          <a:p>
            <a:endParaRPr lang="en-GB" sz="2000" dirty="0">
              <a:solidFill>
                <a:schemeClr val="tx1"/>
              </a:solidFill>
              <a:latin typeface="Helvetica" pitchFamily="2" charset="0"/>
            </a:endParaRPr>
          </a:p>
          <a:p>
            <a:r>
              <a:rPr lang="en-GB" sz="2000" dirty="0">
                <a:solidFill>
                  <a:schemeClr val="tx1"/>
                </a:solidFill>
                <a:latin typeface="Helvetica" pitchFamily="2" charset="0"/>
              </a:rPr>
              <a:t>Emphases: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  <a:latin typeface="Helvetica" pitchFamily="2" charset="0"/>
              </a:rPr>
              <a:t>Interactions with social systems</a:t>
            </a:r>
            <a:r>
              <a:rPr lang="en-GB" sz="2000" dirty="0">
                <a:solidFill>
                  <a:schemeClr val="tx1"/>
                </a:solidFill>
                <a:latin typeface="Helvetica" pitchFamily="2" charset="0"/>
              </a:rPr>
              <a:t>: Social processes and emergent behaviour in the Earth System. Interactions and feedbacks between climatic and socioeconomic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  <a:latin typeface="Helvetica" pitchFamily="2" charset="0"/>
              </a:rPr>
              <a:t>Engaging with society</a:t>
            </a:r>
            <a:r>
              <a:rPr lang="en-GB" sz="2000" dirty="0">
                <a:solidFill>
                  <a:schemeClr val="tx1"/>
                </a:solidFill>
                <a:latin typeface="Helvetica" pitchFamily="2" charset="0"/>
              </a:rPr>
              <a:t>: Actionable climate information, scientific assessments, educational approaches and public communication strategies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1D9C5D28-BEFA-5846-AE66-A58A63413AC7}"/>
              </a:ext>
            </a:extLst>
          </p:cNvPr>
          <p:cNvSpPr txBox="1">
            <a:spLocks/>
          </p:cNvSpPr>
          <p:nvPr/>
        </p:nvSpPr>
        <p:spPr bwMode="auto">
          <a:xfrm>
            <a:off x="616527" y="-9864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9pPr>
          </a:lstStyle>
          <a:p>
            <a:r>
              <a:rPr lang="en-US" sz="3000" b="1" kern="0" dirty="0">
                <a:solidFill>
                  <a:schemeClr val="bg1"/>
                </a:solidFill>
                <a:latin typeface="Helvetica" pitchFamily="2" charset="0"/>
              </a:rPr>
              <a:t>Scientific Objectives</a:t>
            </a:r>
          </a:p>
        </p:txBody>
      </p:sp>
    </p:spTree>
    <p:extLst>
      <p:ext uri="{BB962C8B-B14F-4D97-AF65-F5344CB8AC3E}">
        <p14:creationId xmlns:p14="http://schemas.microsoft.com/office/powerpoint/2010/main" val="222524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3">
            <a:extLst>
              <a:ext uri="{FF2B5EF4-FFF2-40B4-BE49-F238E27FC236}">
                <a16:creationId xmlns:a16="http://schemas.microsoft.com/office/drawing/2014/main" id="{4A51B251-490E-BF47-B960-C9D532538DBD}"/>
              </a:ext>
            </a:extLst>
          </p:cNvPr>
          <p:cNvSpPr txBox="1">
            <a:spLocks/>
          </p:cNvSpPr>
          <p:nvPr/>
        </p:nvSpPr>
        <p:spPr bwMode="auto">
          <a:xfrm>
            <a:off x="685800" y="6051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defRPr>
            </a:lvl9pPr>
          </a:lstStyle>
          <a:p>
            <a:r>
              <a:rPr lang="en-US" sz="3000" b="1" dirty="0">
                <a:solidFill>
                  <a:schemeClr val="bg1"/>
                </a:solidFill>
                <a:latin typeface="Helvetica" pitchFamily="2" charset="0"/>
              </a:rPr>
              <a:t>Critical Infrastructure</a:t>
            </a:r>
            <a:endParaRPr lang="en-US" sz="3000" b="1" kern="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D52838-EFEA-5842-9F13-CC50D7D3F7F5}"/>
              </a:ext>
            </a:extLst>
          </p:cNvPr>
          <p:cNvSpPr txBox="1"/>
          <p:nvPr/>
        </p:nvSpPr>
        <p:spPr>
          <a:xfrm>
            <a:off x="165807" y="1489442"/>
            <a:ext cx="32003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449263">
              <a:spcBef>
                <a:spcPts val="600"/>
              </a:spcBef>
              <a:tabLst>
                <a:tab pos="528638" algn="l"/>
              </a:tabLst>
            </a:pPr>
            <a:r>
              <a:rPr lang="en-US" sz="2400" dirty="0">
                <a:solidFill>
                  <a:schemeClr val="tx1"/>
                </a:solidFill>
              </a:rPr>
              <a:t>I. 		A hierarchy of simulation tools </a:t>
            </a:r>
          </a:p>
          <a:p>
            <a:pPr marL="539750" indent="-449263">
              <a:spcBef>
                <a:spcPts val="600"/>
              </a:spcBef>
              <a:tabLst>
                <a:tab pos="528638" algn="l"/>
              </a:tabLst>
            </a:pPr>
            <a:r>
              <a:rPr lang="en-US" sz="2400" dirty="0">
                <a:solidFill>
                  <a:schemeClr val="tx1"/>
                </a:solidFill>
              </a:rPr>
              <a:t>II. 	Sustained observations and reference data sets</a:t>
            </a:r>
          </a:p>
          <a:p>
            <a:pPr marL="539750" indent="-449263">
              <a:spcBef>
                <a:spcPts val="600"/>
              </a:spcBef>
              <a:tabLst>
                <a:tab pos="528638" algn="l"/>
              </a:tabLst>
            </a:pPr>
            <a:r>
              <a:rPr lang="en-US" sz="2400" dirty="0">
                <a:solidFill>
                  <a:schemeClr val="tx1"/>
                </a:solidFill>
              </a:rPr>
              <a:t>III. 	Need for open access</a:t>
            </a:r>
          </a:p>
          <a:p>
            <a:pPr marL="539750" indent="-449263">
              <a:spcBef>
                <a:spcPts val="600"/>
              </a:spcBef>
              <a:tabLst>
                <a:tab pos="528638" algn="l"/>
              </a:tabLst>
            </a:pPr>
            <a:r>
              <a:rPr lang="en-US" sz="2400" dirty="0">
                <a:solidFill>
                  <a:schemeClr val="tx1"/>
                </a:solidFill>
              </a:rPr>
              <a:t>IV. High-end computing and data management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52CDC2-9949-ED45-8465-F7152E49AA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2306" y="954778"/>
            <a:ext cx="5651694" cy="538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2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05"/>
          <p:cNvSpPr txBox="1"/>
          <p:nvPr/>
        </p:nvSpPr>
        <p:spPr>
          <a:xfrm>
            <a:off x="577864" y="1251015"/>
            <a:ext cx="8070190" cy="469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spcAft>
                <a:spcPts val="600"/>
              </a:spcAft>
              <a:buNone/>
            </a:pPr>
            <a:r>
              <a:rPr lang="en-US" sz="2400" b="1" i="0" u="none" strike="noStrike" cap="none" dirty="0">
                <a:solidFill>
                  <a:schemeClr val="tx1"/>
                </a:solidFill>
                <a:latin typeface="Helvetica" pitchFamily="2" charset="0"/>
                <a:ea typeface="Helvetica Neue"/>
                <a:cs typeface="Calibri" panose="020F0502020204030204" pitchFamily="34" charset="0"/>
                <a:sym typeface="Helvetica Neue"/>
              </a:rPr>
              <a:t>What is an Implementation Plan?</a:t>
            </a:r>
          </a:p>
          <a:p>
            <a:pPr marL="342900" marR="0" lvl="1" indent="-342900" algn="l" rtl="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Helvetica" pitchFamily="2" charset="0"/>
                <a:ea typeface="Helvetica Neue"/>
                <a:cs typeface="Calibri" panose="020F0502020204030204" pitchFamily="34" charset="0"/>
                <a:sym typeface="Helvetica Neue"/>
              </a:rPr>
              <a:t>It will put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Helvetica" pitchFamily="2" charset="0"/>
                <a:ea typeface="Helvetica Neue"/>
                <a:cs typeface="Calibri" panose="020F0502020204030204" pitchFamily="34" charset="0"/>
                <a:sym typeface="Helvetica Neue"/>
              </a:rPr>
              <a:t> the WCRP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Helvetica" pitchFamily="2" charset="0"/>
                <a:ea typeface="Helvetica Neue"/>
                <a:cs typeface="Calibri" panose="020F0502020204030204" pitchFamily="34" charset="0"/>
                <a:sym typeface="Helvetica Neue"/>
              </a:rPr>
              <a:t>Strategic Plan into action</a:t>
            </a:r>
            <a:endParaRPr lang="en-US" sz="2000" dirty="0">
              <a:latin typeface="Helvetica" pitchFamily="2" charset="0"/>
              <a:ea typeface="Helvetica Neue"/>
              <a:cs typeface="Calibri" panose="020F0502020204030204" pitchFamily="34" charset="0"/>
            </a:endParaRPr>
          </a:p>
          <a:p>
            <a:pPr marL="342900" marR="0" lvl="1" indent="-342900" algn="l" rtl="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Helvetica" pitchFamily="2" charset="0"/>
                <a:ea typeface="Helvetica Neue"/>
                <a:cs typeface="Calibri" panose="020F0502020204030204" pitchFamily="34" charset="0"/>
                <a:sym typeface="Helvetica Neue"/>
              </a:rPr>
              <a:t>It will include:</a:t>
            </a:r>
            <a:r>
              <a:rPr lang="en-US" sz="2000" dirty="0">
                <a:solidFill>
                  <a:schemeClr val="dk1"/>
                </a:solidFill>
                <a:latin typeface="Helvetica" pitchFamily="2" charset="0"/>
                <a:ea typeface="Helvetica Neue"/>
                <a:cs typeface="Calibri" panose="020F0502020204030204" pitchFamily="34" charset="0"/>
                <a:sym typeface="Helvetica Neue"/>
              </a:rPr>
              <a:t> r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Helvetica" pitchFamily="2" charset="0"/>
                <a:ea typeface="Helvetica Neue"/>
                <a:cs typeface="Calibri" panose="020F0502020204030204" pitchFamily="34" charset="0"/>
                <a:sym typeface="Helvetica Neue"/>
              </a:rPr>
              <a:t>esources,</a:t>
            </a:r>
            <a:r>
              <a:rPr lang="en-US" sz="2000" dirty="0">
                <a:latin typeface="Helvetica" pitchFamily="2" charset="0"/>
                <a:ea typeface="Helvetica Neue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Helvetica" pitchFamily="2" charset="0"/>
                <a:ea typeface="Helvetica Neue"/>
                <a:cs typeface="Calibri" panose="020F0502020204030204" pitchFamily="34" charset="0"/>
                <a:sym typeface="Helvetica Neue"/>
              </a:rPr>
              <a:t>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Helvetica" pitchFamily="2" charset="0"/>
                <a:ea typeface="Helvetica Neue"/>
                <a:cs typeface="Calibri" panose="020F0502020204030204" pitchFamily="34" charset="0"/>
                <a:sym typeface="Helvetica Neue"/>
              </a:rPr>
              <a:t>tructures</a:t>
            </a:r>
            <a:r>
              <a:rPr lang="en-US" sz="2000" dirty="0">
                <a:latin typeface="Helvetica" pitchFamily="2" charset="0"/>
                <a:ea typeface="Helvetica Neue"/>
                <a:cs typeface="Calibri" panose="020F0502020204030204" pitchFamily="34" charset="0"/>
              </a:rPr>
              <a:t>, </a:t>
            </a:r>
            <a:r>
              <a:rPr lang="en-US" sz="2000" dirty="0">
                <a:solidFill>
                  <a:schemeClr val="dk1"/>
                </a:solidFill>
                <a:latin typeface="Helvetica" pitchFamily="2" charset="0"/>
                <a:ea typeface="Helvetica Neue"/>
                <a:cs typeface="Calibri" panose="020F0502020204030204" pitchFamily="34" charset="0"/>
                <a:sym typeface="Helvetica Neue"/>
              </a:rPr>
              <a:t>m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Helvetica" pitchFamily="2" charset="0"/>
                <a:ea typeface="Helvetica Neue"/>
                <a:cs typeface="Calibri" panose="020F0502020204030204" pitchFamily="34" charset="0"/>
                <a:sym typeface="Helvetica Neue"/>
              </a:rPr>
              <a:t>ilestones</a:t>
            </a:r>
            <a:r>
              <a:rPr lang="en-US" sz="2000" dirty="0">
                <a:latin typeface="Helvetica" pitchFamily="2" charset="0"/>
                <a:ea typeface="Helvetica Neue"/>
                <a:cs typeface="Calibri" panose="020F0502020204030204" pitchFamily="34" charset="0"/>
              </a:rPr>
              <a:t>, </a:t>
            </a:r>
            <a:r>
              <a:rPr lang="en-US" sz="2000" dirty="0">
                <a:solidFill>
                  <a:schemeClr val="dk1"/>
                </a:solidFill>
                <a:latin typeface="Helvetica" pitchFamily="2" charset="0"/>
                <a:ea typeface="Helvetica Neue"/>
                <a:cs typeface="Calibri" panose="020F0502020204030204" pitchFamily="34" charset="0"/>
                <a:sym typeface="Helvetica Neue"/>
              </a:rPr>
              <a:t>d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Helvetica" pitchFamily="2" charset="0"/>
                <a:ea typeface="Helvetica Neue"/>
                <a:cs typeface="Calibri" panose="020F0502020204030204" pitchFamily="34" charset="0"/>
                <a:sym typeface="Helvetica Neue"/>
              </a:rPr>
              <a:t>eliverables</a:t>
            </a:r>
            <a:r>
              <a:rPr lang="en-US" sz="2000" dirty="0">
                <a:latin typeface="Helvetica" pitchFamily="2" charset="0"/>
                <a:ea typeface="Helvetica Neue"/>
                <a:cs typeface="Calibri" panose="020F0502020204030204" pitchFamily="34" charset="0"/>
              </a:rPr>
              <a:t>, </a:t>
            </a:r>
            <a:r>
              <a:rPr lang="en-US" sz="2000" dirty="0">
                <a:solidFill>
                  <a:schemeClr val="dk1"/>
                </a:solidFill>
                <a:latin typeface="Helvetica" pitchFamily="2" charset="0"/>
                <a:ea typeface="Helvetica Neue"/>
                <a:cs typeface="Calibri" panose="020F0502020204030204" pitchFamily="34" charset="0"/>
                <a:sym typeface="Helvetica Neue"/>
              </a:rPr>
              <a:t>m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Helvetica" pitchFamily="2" charset="0"/>
                <a:ea typeface="Helvetica Neue"/>
                <a:cs typeface="Calibri" panose="020F0502020204030204" pitchFamily="34" charset="0"/>
                <a:sym typeface="Helvetica Neue"/>
              </a:rPr>
              <a:t>easures of </a:t>
            </a:r>
            <a:r>
              <a:rPr lang="en-US" sz="2000" dirty="0">
                <a:solidFill>
                  <a:schemeClr val="dk1"/>
                </a:solidFill>
                <a:latin typeface="Helvetica" pitchFamily="2" charset="0"/>
                <a:ea typeface="Helvetica Neue"/>
                <a:cs typeface="Calibri" panose="020F0502020204030204" pitchFamily="34" charset="0"/>
                <a:sym typeface="Helvetica Neue"/>
              </a:rPr>
              <a:t>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Helvetica" pitchFamily="2" charset="0"/>
                <a:ea typeface="Helvetica Neue"/>
                <a:cs typeface="Calibri" panose="020F0502020204030204" pitchFamily="34" charset="0"/>
                <a:sym typeface="Helvetica Neue"/>
              </a:rPr>
              <a:t>uccess</a:t>
            </a:r>
            <a:r>
              <a:rPr lang="en-US" sz="2000" dirty="0">
                <a:latin typeface="Helvetica" pitchFamily="2" charset="0"/>
                <a:ea typeface="Helvetica Neue"/>
                <a:cs typeface="Calibri" panose="020F0502020204030204" pitchFamily="34" charset="0"/>
              </a:rPr>
              <a:t>, </a:t>
            </a:r>
            <a:r>
              <a:rPr lang="en-US" sz="2000" dirty="0">
                <a:solidFill>
                  <a:schemeClr val="dk1"/>
                </a:solidFill>
                <a:latin typeface="Helvetica" pitchFamily="2" charset="0"/>
                <a:ea typeface="Helvetica Neue"/>
                <a:cs typeface="Calibri" panose="020F0502020204030204" pitchFamily="34" charset="0"/>
                <a:sym typeface="Helvetica Neue"/>
              </a:rPr>
              <a:t>r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Helvetica" pitchFamily="2" charset="0"/>
                <a:ea typeface="Helvetica Neue"/>
                <a:cs typeface="Calibri" panose="020F0502020204030204" pitchFamily="34" charset="0"/>
                <a:sym typeface="Helvetica Neue"/>
              </a:rPr>
              <a:t>isk assessment</a:t>
            </a:r>
          </a:p>
          <a:p>
            <a:pPr marL="342900" marR="0" lvl="1" indent="-342900" algn="l" rtl="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Helvetica" pitchFamily="2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lvl="0" indent="0">
              <a:spcAft>
                <a:spcPts val="600"/>
              </a:spcAft>
              <a:buNone/>
            </a:pPr>
            <a:r>
              <a:rPr lang="en-AU" sz="2400" b="1" dirty="0">
                <a:latin typeface="Helvetica" pitchFamily="2" charset="0"/>
                <a:ea typeface="Helvetica Neue"/>
                <a:cs typeface="Calibri" panose="020F0502020204030204" pitchFamily="34" charset="0"/>
                <a:sym typeface="Helvetica Neue"/>
              </a:rPr>
              <a:t>Development of the Implementation Plan must: </a:t>
            </a:r>
          </a:p>
          <a:p>
            <a:pPr marL="360363" indent="-3603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latin typeface="Helvetica" pitchFamily="2" charset="0"/>
                <a:ea typeface="Helvetica Neue"/>
                <a:cs typeface="Calibri" panose="020F0502020204030204" pitchFamily="34" charset="0"/>
                <a:sym typeface="Helvetica Neue"/>
              </a:rPr>
              <a:t>Be a transparent «bottom-up» approach involving the entire community</a:t>
            </a:r>
          </a:p>
          <a:p>
            <a:pPr marL="360363" indent="-3603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latin typeface="Helvetica" pitchFamily="2" charset="0"/>
                <a:ea typeface="Helvetica Neue"/>
                <a:cs typeface="Calibri" panose="020F0502020204030204" pitchFamily="34" charset="0"/>
                <a:sym typeface="Helvetica Neue"/>
              </a:rPr>
              <a:t>Include consultation with the scientific community, agencies, academies, sponsors and other stakeholders</a:t>
            </a:r>
          </a:p>
          <a:p>
            <a:pPr marL="360363" indent="-3603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latin typeface="Helvetica" pitchFamily="2" charset="0"/>
                <a:ea typeface="Helvetica Neue"/>
                <a:cs typeface="Calibri" panose="020F0502020204030204" pitchFamily="34" charset="0"/>
                <a:sym typeface="Helvetica Neue"/>
              </a:rPr>
              <a:t>Ensure  a fit-for-purpose structure, an effective governance, required resources, budgets and finance management.  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19050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6" name="Google Shape;804;p105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b="1" dirty="0">
                <a:latin typeface="Helvetica" pitchFamily="2" charset="0"/>
              </a:rPr>
              <a:t>WCRP Implementation Plan: Background</a:t>
            </a:r>
            <a:endParaRPr lang="en-US" sz="3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13046"/>
      </p:ext>
    </p:extLst>
  </p:cSld>
  <p:clrMapOvr>
    <a:masterClrMapping/>
  </p:clrMapOvr>
</p:sld>
</file>

<file path=ppt/theme/theme1.xml><?xml version="1.0" encoding="utf-8"?>
<a:theme xmlns:a="http://schemas.openxmlformats.org/drawingml/2006/main" name="5_WCRP_Overview_Thema_V2_V2">
  <a:themeElements>
    <a:clrScheme name="WCRP">
      <a:dk1>
        <a:srgbClr val="262626"/>
      </a:dk1>
      <a:lt1>
        <a:srgbClr val="FFFFFF"/>
      </a:lt1>
      <a:dk2>
        <a:srgbClr val="D8D8D8"/>
      </a:dk2>
      <a:lt2>
        <a:srgbClr val="262626"/>
      </a:lt2>
      <a:accent1>
        <a:srgbClr val="009999"/>
      </a:accent1>
      <a:accent2>
        <a:srgbClr val="66CCCC"/>
      </a:accent2>
      <a:accent3>
        <a:srgbClr val="FFCC00"/>
      </a:accent3>
      <a:accent4>
        <a:srgbClr val="99CC66"/>
      </a:accent4>
      <a:accent5>
        <a:srgbClr val="CCFFCC"/>
      </a:accent5>
      <a:accent6>
        <a:srgbClr val="003366"/>
      </a:accent6>
      <a:hlink>
        <a:srgbClr val="262626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4031</TotalTime>
  <Words>1894</Words>
  <Application>Microsoft Macintosh PowerPoint</Application>
  <PresentationFormat>On-screen Show (4:3)</PresentationFormat>
  <Paragraphs>298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맑은 고딕</vt:lpstr>
      <vt:lpstr>Arial</vt:lpstr>
      <vt:lpstr>Calibri</vt:lpstr>
      <vt:lpstr>Calibri Light</vt:lpstr>
      <vt:lpstr>Helvetica</vt:lpstr>
      <vt:lpstr>Tahoma</vt:lpstr>
      <vt:lpstr>5_WCRP_Overview_Thema_V2_V2</vt:lpstr>
      <vt:lpstr>Custom Design</vt:lpstr>
      <vt:lpstr>WCRP  Implementation Plan</vt:lpstr>
      <vt:lpstr>WCRP Strategic Plan 2019-2028</vt:lpstr>
      <vt:lpstr>WCRP Strategic Plan: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WCRP Implementation Plan: Timeline</vt:lpstr>
      <vt:lpstr>WCRP Implementation Plan: Progress</vt:lpstr>
      <vt:lpstr>Key Science Question areas</vt:lpstr>
      <vt:lpstr>Refining Key Science Question areas</vt:lpstr>
      <vt:lpstr>Implementation Plan Elements</vt:lpstr>
      <vt:lpstr>PowerPoint Presentation</vt:lpstr>
      <vt:lpstr>PowerPoint Presentation</vt:lpstr>
      <vt:lpstr>Implementation Plan: Draft Structure</vt:lpstr>
      <vt:lpstr>Implementation Plan: Roadmap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Cleugh, Helen (O&amp;A, Black Mountain)</dc:creator>
  <cp:lastModifiedBy>Narelle Van Der Wel</cp:lastModifiedBy>
  <cp:revision>184</cp:revision>
  <cp:lastPrinted>2019-10-21T08:05:21Z</cp:lastPrinted>
  <dcterms:modified xsi:type="dcterms:W3CDTF">2020-06-05T07:51:14Z</dcterms:modified>
</cp:coreProperties>
</file>